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6" r:id="rId2"/>
    <p:sldId id="274" r:id="rId3"/>
    <p:sldId id="272" r:id="rId4"/>
    <p:sldId id="273" r:id="rId5"/>
    <p:sldId id="258" r:id="rId6"/>
    <p:sldId id="259" r:id="rId7"/>
    <p:sldId id="260" r:id="rId8"/>
    <p:sldId id="261" r:id="rId9"/>
    <p:sldId id="262" r:id="rId10"/>
    <p:sldId id="263" r:id="rId11"/>
    <p:sldId id="264" r:id="rId12"/>
    <p:sldId id="268" r:id="rId13"/>
    <p:sldId id="266" r:id="rId14"/>
    <p:sldId id="267" r:id="rId15"/>
    <p:sldId id="270" r:id="rId16"/>
    <p:sldId id="269"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10/17/2023</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‹N›</a:t>
            </a:fld>
            <a:endParaRPr lang="en-US" dirty="0"/>
          </a:p>
        </p:txBody>
      </p:sp>
    </p:spTree>
    <p:extLst>
      <p:ext uri="{BB962C8B-B14F-4D97-AF65-F5344CB8AC3E}">
        <p14:creationId xmlns:p14="http://schemas.microsoft.com/office/powerpoint/2010/main" val="158488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10/17/2023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5942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10/17/2023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54624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10/17/2023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393419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10/17/2023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3732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10/17/2023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4780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10/17/2023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75082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10/17/2023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60868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10/17/2023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86129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10/17/2023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248548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10/17/2023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284750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10/17/2023</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‹N›</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2038030"/>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64" r:id="rId3"/>
    <p:sldLayoutId id="2147483665" r:id="rId4"/>
    <p:sldLayoutId id="2147483676" r:id="rId5"/>
    <p:sldLayoutId id="2147483675" r:id="rId6"/>
    <p:sldLayoutId id="2147483674"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descr="Uno spruzzo astratto di blu e rosa">
            <a:extLst>
              <a:ext uri="{FF2B5EF4-FFF2-40B4-BE49-F238E27FC236}">
                <a16:creationId xmlns:a16="http://schemas.microsoft.com/office/drawing/2014/main" id="{E541A329-2E41-C4E1-676D-89AF5D53ECF7}"/>
              </a:ext>
            </a:extLst>
          </p:cNvPr>
          <p:cNvPicPr>
            <a:picLocks noChangeAspect="1"/>
          </p:cNvPicPr>
          <p:nvPr/>
        </p:nvPicPr>
        <p:blipFill rotWithShape="1">
          <a:blip r:embed="rId2">
            <a:alphaModFix amt="40000"/>
          </a:blip>
          <a:srcRect l="25"/>
          <a:stretch/>
        </p:blipFill>
        <p:spPr>
          <a:xfrm>
            <a:off x="1525" y="1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a:extLst>
              <a:ext uri="{FF2B5EF4-FFF2-40B4-BE49-F238E27FC236}">
                <a16:creationId xmlns:a16="http://schemas.microsoft.com/office/drawing/2014/main" id="{B72E63BB-501B-A012-20C0-E01987CC5809}"/>
              </a:ext>
            </a:extLst>
          </p:cNvPr>
          <p:cNvSpPr>
            <a:spLocks noGrp="1"/>
          </p:cNvSpPr>
          <p:nvPr>
            <p:ph type="ctrTitle"/>
          </p:nvPr>
        </p:nvSpPr>
        <p:spPr>
          <a:xfrm>
            <a:off x="2562606" y="1122363"/>
            <a:ext cx="7063739" cy="2387600"/>
          </a:xfrm>
        </p:spPr>
        <p:txBody>
          <a:bodyPr>
            <a:normAutofit/>
          </a:bodyPr>
          <a:lstStyle/>
          <a:p>
            <a:r>
              <a:rPr lang="it-IT" dirty="0">
                <a:solidFill>
                  <a:srgbClr val="FFFFFF"/>
                </a:solidFill>
              </a:rPr>
              <a:t>PROGETTARE PER COMPETENZE</a:t>
            </a:r>
          </a:p>
        </p:txBody>
      </p:sp>
      <p:sp>
        <p:nvSpPr>
          <p:cNvPr id="3" name="Sottotitolo 2">
            <a:extLst>
              <a:ext uri="{FF2B5EF4-FFF2-40B4-BE49-F238E27FC236}">
                <a16:creationId xmlns:a16="http://schemas.microsoft.com/office/drawing/2014/main" id="{F397A687-5EA1-0F34-9B4A-846AE45131A6}"/>
              </a:ext>
            </a:extLst>
          </p:cNvPr>
          <p:cNvSpPr>
            <a:spLocks noGrp="1"/>
          </p:cNvSpPr>
          <p:nvPr>
            <p:ph type="subTitle" idx="1"/>
          </p:nvPr>
        </p:nvSpPr>
        <p:spPr>
          <a:xfrm>
            <a:off x="2562606" y="3602038"/>
            <a:ext cx="7063739" cy="1655762"/>
          </a:xfrm>
        </p:spPr>
        <p:txBody>
          <a:bodyPr>
            <a:normAutofit/>
          </a:bodyPr>
          <a:lstStyle/>
          <a:p>
            <a:r>
              <a:rPr lang="it-IT" dirty="0">
                <a:solidFill>
                  <a:srgbClr val="FFFFFF"/>
                </a:solidFill>
              </a:rPr>
              <a:t>ANNO SCOLASTICO 23/24</a:t>
            </a:r>
          </a:p>
          <a:p>
            <a:r>
              <a:rPr lang="it-IT" dirty="0">
                <a:solidFill>
                  <a:srgbClr val="FFFFFF"/>
                </a:solidFill>
              </a:rPr>
              <a:t>A cura della </a:t>
            </a:r>
          </a:p>
          <a:p>
            <a:r>
              <a:rPr lang="it-IT" dirty="0">
                <a:solidFill>
                  <a:srgbClr val="FFFFFF"/>
                </a:solidFill>
              </a:rPr>
              <a:t>PROF.SSA TIZIANA PIVOTTI</a:t>
            </a:r>
          </a:p>
        </p:txBody>
      </p:sp>
    </p:spTree>
    <p:extLst>
      <p:ext uri="{BB962C8B-B14F-4D97-AF65-F5344CB8AC3E}">
        <p14:creationId xmlns:p14="http://schemas.microsoft.com/office/powerpoint/2010/main" val="355517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1FC598-14B7-C8EA-A3AA-902001C7C833}"/>
              </a:ext>
            </a:extLst>
          </p:cNvPr>
          <p:cNvSpPr>
            <a:spLocks noGrp="1"/>
          </p:cNvSpPr>
          <p:nvPr>
            <p:ph type="title"/>
          </p:nvPr>
        </p:nvSpPr>
        <p:spPr/>
        <p:txBody>
          <a:bodyPr/>
          <a:lstStyle/>
          <a:p>
            <a:r>
              <a:rPr lang="it-IT" dirty="0"/>
              <a:t>In che cosa consiste la competenza</a:t>
            </a:r>
          </a:p>
        </p:txBody>
      </p:sp>
      <p:sp>
        <p:nvSpPr>
          <p:cNvPr id="3" name="Segnaposto contenuto 2">
            <a:extLst>
              <a:ext uri="{FF2B5EF4-FFF2-40B4-BE49-F238E27FC236}">
                <a16:creationId xmlns:a16="http://schemas.microsoft.com/office/drawing/2014/main" id="{6AE84003-FEA6-2DCE-2B84-CB5CDDF51458}"/>
              </a:ext>
            </a:extLst>
          </p:cNvPr>
          <p:cNvSpPr>
            <a:spLocks noGrp="1"/>
          </p:cNvSpPr>
          <p:nvPr>
            <p:ph idx="1"/>
          </p:nvPr>
        </p:nvSpPr>
        <p:spPr/>
        <p:txBody>
          <a:bodyPr/>
          <a:lstStyle/>
          <a:p>
            <a:pPr marL="0" indent="0">
              <a:buNone/>
            </a:pPr>
            <a:r>
              <a:rPr lang="it-IT" dirty="0"/>
              <a:t>La caratteristica della competenza consiste nella </a:t>
            </a:r>
            <a:r>
              <a:rPr lang="it-IT" b="1" dirty="0"/>
              <a:t>produttività:</a:t>
            </a:r>
            <a:r>
              <a:rPr lang="it-IT" dirty="0"/>
              <a:t> </a:t>
            </a:r>
          </a:p>
          <a:p>
            <a:r>
              <a:rPr lang="it-IT" dirty="0"/>
              <a:t>1. Chi possiede </a:t>
            </a:r>
            <a:r>
              <a:rPr lang="it-IT" b="1" dirty="0"/>
              <a:t>competenze</a:t>
            </a:r>
            <a:r>
              <a:rPr lang="it-IT" dirty="0"/>
              <a:t> è in grado di produrre una </a:t>
            </a:r>
            <a:r>
              <a:rPr lang="it-IT" b="1" dirty="0"/>
              <a:t>molteplicità di prestazioni </a:t>
            </a:r>
            <a:r>
              <a:rPr lang="it-IT" dirty="0"/>
              <a:t>all’interno di un certo tipo di attività.</a:t>
            </a:r>
          </a:p>
          <a:p>
            <a:pPr marL="0" indent="0">
              <a:buNone/>
            </a:pPr>
            <a:r>
              <a:rPr lang="it-IT" dirty="0"/>
              <a:t>Ad esempio la competenza linguistica consente di produrre un numero infinito di frasi;</a:t>
            </a:r>
          </a:p>
          <a:p>
            <a:r>
              <a:rPr lang="it-IT" dirty="0"/>
              <a:t>2. In secondo luogo la competenza implica </a:t>
            </a:r>
            <a:r>
              <a:rPr lang="it-IT" b="1" dirty="0"/>
              <a:t>un sapere e un saper fare</a:t>
            </a:r>
            <a:r>
              <a:rPr lang="it-IT" dirty="0"/>
              <a:t>, cioè conoscenze dichiarative (sapere che cosa?) e conoscenze procedurali (sapere come?);</a:t>
            </a:r>
          </a:p>
          <a:p>
            <a:r>
              <a:rPr lang="it-IT" dirty="0"/>
              <a:t>3. In terzo luogo la competenza implica </a:t>
            </a:r>
            <a:r>
              <a:rPr lang="it-IT" b="1" dirty="0"/>
              <a:t>cognizione e metacognizione</a:t>
            </a:r>
            <a:r>
              <a:rPr lang="it-IT" dirty="0"/>
              <a:t>: sono elementi riflessivi che indicano la consapevolezza di quello che si sta facendo;</a:t>
            </a:r>
          </a:p>
          <a:p>
            <a:r>
              <a:rPr lang="it-IT" dirty="0"/>
              <a:t>L’insegnante può verificare chiedendo una descrizione o una spiegazione di ciò che si sta facendo e perché.</a:t>
            </a:r>
          </a:p>
        </p:txBody>
      </p:sp>
    </p:spTree>
    <p:extLst>
      <p:ext uri="{BB962C8B-B14F-4D97-AF65-F5344CB8AC3E}">
        <p14:creationId xmlns:p14="http://schemas.microsoft.com/office/powerpoint/2010/main" val="179376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85F242-12DA-D546-D5CC-611CDA60F744}"/>
              </a:ext>
            </a:extLst>
          </p:cNvPr>
          <p:cNvSpPr>
            <a:spLocks noGrp="1"/>
          </p:cNvSpPr>
          <p:nvPr>
            <p:ph type="title"/>
          </p:nvPr>
        </p:nvSpPr>
        <p:spPr/>
        <p:txBody>
          <a:bodyPr>
            <a:normAutofit fontScale="90000"/>
          </a:bodyPr>
          <a:lstStyle/>
          <a:p>
            <a:pPr algn="ctr"/>
            <a:r>
              <a:rPr lang="it-IT" dirty="0"/>
              <a:t>A scuola come si fa a lavorare per competenze?</a:t>
            </a:r>
          </a:p>
        </p:txBody>
      </p:sp>
      <p:sp>
        <p:nvSpPr>
          <p:cNvPr id="3" name="Segnaposto contenuto 2">
            <a:extLst>
              <a:ext uri="{FF2B5EF4-FFF2-40B4-BE49-F238E27FC236}">
                <a16:creationId xmlns:a16="http://schemas.microsoft.com/office/drawing/2014/main" id="{F7C2325F-63F9-7F4E-809B-FE86502B6D3E}"/>
              </a:ext>
            </a:extLst>
          </p:cNvPr>
          <p:cNvSpPr>
            <a:spLocks noGrp="1"/>
          </p:cNvSpPr>
          <p:nvPr>
            <p:ph idx="1"/>
          </p:nvPr>
        </p:nvSpPr>
        <p:spPr/>
        <p:txBody>
          <a:bodyPr>
            <a:normAutofit lnSpcReduction="10000"/>
          </a:bodyPr>
          <a:lstStyle/>
          <a:p>
            <a:pPr marL="0" indent="0">
              <a:buNone/>
            </a:pPr>
            <a:r>
              <a:rPr lang="it-IT" b="1" dirty="0"/>
              <a:t>Si può lavorare in due direzioni:</a:t>
            </a:r>
          </a:p>
          <a:p>
            <a:r>
              <a:rPr lang="it-IT" dirty="0"/>
              <a:t>1. per percorsi didattici</a:t>
            </a:r>
          </a:p>
          <a:p>
            <a:r>
              <a:rPr lang="it-IT" dirty="0"/>
              <a:t>2. per affrontare situazioni problema</a:t>
            </a:r>
          </a:p>
          <a:p>
            <a:endParaRPr lang="it-IT" dirty="0"/>
          </a:p>
          <a:p>
            <a:r>
              <a:rPr lang="it-IT" dirty="0"/>
              <a:t>1. Quali abilità o competenze perseguire? (metodo di studio, contenuto disciplinare, competenza trasversale). Quali contenuti o argomenti? Quale organizzazione metodologica? (didattica laboratoriale, modalità peer tutoring)</a:t>
            </a:r>
          </a:p>
          <a:p>
            <a:endParaRPr lang="it-IT" dirty="0"/>
          </a:p>
          <a:p>
            <a:r>
              <a:rPr lang="it-IT" dirty="0"/>
              <a:t>2. Esempio di situazione problema: un editore ha ricevuto tre testi di poesie da tre autori diversi per un loro inserimento in un libro di lettura per ragazzi. Ad un primo sguardo solo un testo è pubblicabile, ma decide di passare la scelta ad una redazione di ragazzi perché siano loro a scegliere. Gli alunni devono redigere un testo di due pagine in cui esplicitano i motivi della scelta sulla base di un’analisi condotta sui tre testi.</a:t>
            </a:r>
          </a:p>
        </p:txBody>
      </p:sp>
    </p:spTree>
    <p:extLst>
      <p:ext uri="{BB962C8B-B14F-4D97-AF65-F5344CB8AC3E}">
        <p14:creationId xmlns:p14="http://schemas.microsoft.com/office/powerpoint/2010/main" val="317241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E6D2045-1975-D3D3-561B-981D5536BABC}"/>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93833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C62C194-49BC-2170-AA54-2713D809703C}"/>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91279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FE61D22-99E2-5823-5CD7-FBF74E9DF228}"/>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33634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AA551A7-BC0F-5759-54F5-7FF7AA34174C}"/>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84958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8CA8550-F628-F985-7AE8-DE6D8119DD5F}"/>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030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B72983C-1CF5-3533-339C-EF3B30A75992}"/>
              </a:ext>
            </a:extLst>
          </p:cNvPr>
          <p:cNvPicPr>
            <a:picLocks noChangeAspect="1"/>
          </p:cNvPicPr>
          <p:nvPr/>
        </p:nvPicPr>
        <p:blipFill>
          <a:blip r:embed="rId2"/>
          <a:stretch>
            <a:fillRect/>
          </a:stretch>
        </p:blipFill>
        <p:spPr>
          <a:xfrm>
            <a:off x="0" y="1"/>
            <a:ext cx="12192000" cy="6980902"/>
          </a:xfrm>
          <a:prstGeom prst="rect">
            <a:avLst/>
          </a:prstGeom>
        </p:spPr>
      </p:pic>
    </p:spTree>
    <p:extLst>
      <p:ext uri="{BB962C8B-B14F-4D97-AF65-F5344CB8AC3E}">
        <p14:creationId xmlns:p14="http://schemas.microsoft.com/office/powerpoint/2010/main" val="396567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4B0E2-ABD2-4644-89E2-AF1F46A66045}"/>
              </a:ext>
            </a:extLst>
          </p:cNvPr>
          <p:cNvSpPr>
            <a:spLocks noGrp="1"/>
          </p:cNvSpPr>
          <p:nvPr>
            <p:ph type="title"/>
          </p:nvPr>
        </p:nvSpPr>
        <p:spPr/>
        <p:txBody>
          <a:bodyPr/>
          <a:lstStyle/>
          <a:p>
            <a:r>
              <a:rPr lang="it-IT" dirty="0"/>
              <a:t>Risultati modulo brainstorming</a:t>
            </a:r>
          </a:p>
        </p:txBody>
      </p:sp>
      <p:sp>
        <p:nvSpPr>
          <p:cNvPr id="3" name="Segnaposto contenuto 2">
            <a:extLst>
              <a:ext uri="{FF2B5EF4-FFF2-40B4-BE49-F238E27FC236}">
                <a16:creationId xmlns:a16="http://schemas.microsoft.com/office/drawing/2014/main" id="{F1FE5E0E-E979-45E8-8C3F-C3970D2EC926}"/>
              </a:ext>
            </a:extLst>
          </p:cNvPr>
          <p:cNvSpPr>
            <a:spLocks noGrp="1"/>
          </p:cNvSpPr>
          <p:nvPr>
            <p:ph idx="1"/>
          </p:nvPr>
        </p:nvSpPr>
        <p:spPr/>
        <p:txBody>
          <a:bodyPr/>
          <a:lstStyle/>
          <a:p>
            <a:r>
              <a:rPr lang="it-IT" dirty="0"/>
              <a:t>Cosa vuol dire promuovere competenza a scuola?</a:t>
            </a:r>
          </a:p>
        </p:txBody>
      </p:sp>
    </p:spTree>
    <p:extLst>
      <p:ext uri="{BB962C8B-B14F-4D97-AF65-F5344CB8AC3E}">
        <p14:creationId xmlns:p14="http://schemas.microsoft.com/office/powerpoint/2010/main" val="306502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9FDC07-25F9-455B-A591-43D5FC8A0B52}"/>
              </a:ext>
            </a:extLst>
          </p:cNvPr>
          <p:cNvSpPr>
            <a:spLocks noGrp="1"/>
          </p:cNvSpPr>
          <p:nvPr>
            <p:ph type="title"/>
          </p:nvPr>
        </p:nvSpPr>
        <p:spPr>
          <a:xfrm>
            <a:off x="777240" y="365126"/>
            <a:ext cx="10659110" cy="708666"/>
          </a:xfrm>
        </p:spPr>
        <p:txBody>
          <a:bodyPr>
            <a:normAutofit/>
          </a:bodyPr>
          <a:lstStyle/>
          <a:p>
            <a:r>
              <a:rPr lang="it-IT" sz="3600" dirty="0"/>
              <a:t>Competenze chiave per l’apprendimento permanente </a:t>
            </a:r>
          </a:p>
        </p:txBody>
      </p:sp>
      <p:sp>
        <p:nvSpPr>
          <p:cNvPr id="3" name="Segnaposto contenuto 2">
            <a:extLst>
              <a:ext uri="{FF2B5EF4-FFF2-40B4-BE49-F238E27FC236}">
                <a16:creationId xmlns:a16="http://schemas.microsoft.com/office/drawing/2014/main" id="{B4AAE0B2-A588-47CB-AFE9-92B73CC59E0A}"/>
              </a:ext>
            </a:extLst>
          </p:cNvPr>
          <p:cNvSpPr>
            <a:spLocks noGrp="1"/>
          </p:cNvSpPr>
          <p:nvPr>
            <p:ph idx="1"/>
          </p:nvPr>
        </p:nvSpPr>
        <p:spPr>
          <a:xfrm>
            <a:off x="777240" y="1166070"/>
            <a:ext cx="10659110" cy="5010893"/>
          </a:xfrm>
        </p:spPr>
        <p:txBody>
          <a:bodyPr/>
          <a:lstStyle/>
          <a:p>
            <a:r>
              <a:rPr lang="it-IT" dirty="0"/>
              <a:t>L’Unione europea ha definito delle competenze chiave in grado di formalizzare le necessità di un soggetto, individuate in otto ambiti. Le competenze chiave sono quelle di cui tutti hanno bisogno per la realizzazione e lo sviluppo personali, la cittadinanza attiva, l’inclusione sociale e l’occupazione:</a:t>
            </a:r>
          </a:p>
          <a:p>
            <a:endParaRPr lang="it-IT" dirty="0"/>
          </a:p>
        </p:txBody>
      </p:sp>
      <p:pic>
        <p:nvPicPr>
          <p:cNvPr id="4" name="Immagine 3">
            <a:extLst>
              <a:ext uri="{FF2B5EF4-FFF2-40B4-BE49-F238E27FC236}">
                <a16:creationId xmlns:a16="http://schemas.microsoft.com/office/drawing/2014/main" id="{5DC0E79E-8F78-43D2-81F0-138F46A681E6}"/>
              </a:ext>
            </a:extLst>
          </p:cNvPr>
          <p:cNvPicPr>
            <a:picLocks noChangeAspect="1"/>
          </p:cNvPicPr>
          <p:nvPr/>
        </p:nvPicPr>
        <p:blipFill>
          <a:blip r:embed="rId2"/>
          <a:stretch>
            <a:fillRect/>
          </a:stretch>
        </p:blipFill>
        <p:spPr>
          <a:xfrm>
            <a:off x="948597" y="2316752"/>
            <a:ext cx="9217951" cy="4176122"/>
          </a:xfrm>
          <a:prstGeom prst="rect">
            <a:avLst/>
          </a:prstGeom>
        </p:spPr>
      </p:pic>
    </p:spTree>
    <p:extLst>
      <p:ext uri="{BB962C8B-B14F-4D97-AF65-F5344CB8AC3E}">
        <p14:creationId xmlns:p14="http://schemas.microsoft.com/office/powerpoint/2010/main" val="11395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1EAADC-CEB6-4000-84AD-F6529B79094C}"/>
              </a:ext>
            </a:extLst>
          </p:cNvPr>
          <p:cNvSpPr>
            <a:spLocks noGrp="1"/>
          </p:cNvSpPr>
          <p:nvPr>
            <p:ph type="title"/>
          </p:nvPr>
        </p:nvSpPr>
        <p:spPr/>
        <p:txBody>
          <a:bodyPr>
            <a:normAutofit/>
          </a:bodyPr>
          <a:lstStyle/>
          <a:p>
            <a:r>
              <a:rPr lang="it-IT" sz="2200" dirty="0"/>
              <a:t>In Italia, il Ministero ha tentato di conciliare le competenze con l’approccio disciplinare, tradizionalmente caratterizzato da rigide suddivisioni fra le diverse discipline, creando due contenitori: gli Assi culturali e le Competenze di cittadinanza </a:t>
            </a:r>
            <a:br>
              <a:rPr lang="it-IT" sz="2200" dirty="0"/>
            </a:br>
            <a:endParaRPr lang="it-IT" sz="2200" dirty="0"/>
          </a:p>
        </p:txBody>
      </p:sp>
      <p:sp>
        <p:nvSpPr>
          <p:cNvPr id="3" name="Segnaposto contenuto 2">
            <a:extLst>
              <a:ext uri="{FF2B5EF4-FFF2-40B4-BE49-F238E27FC236}">
                <a16:creationId xmlns:a16="http://schemas.microsoft.com/office/drawing/2014/main" id="{13D46BF8-E837-413D-8E2E-6CDD61371603}"/>
              </a:ext>
            </a:extLst>
          </p:cNvPr>
          <p:cNvSpPr>
            <a:spLocks noGrp="1"/>
          </p:cNvSpPr>
          <p:nvPr>
            <p:ph sz="half" idx="1"/>
          </p:nvPr>
        </p:nvSpPr>
        <p:spPr/>
        <p:txBody>
          <a:bodyPr/>
          <a:lstStyle/>
          <a:p>
            <a:endParaRPr lang="it-IT" dirty="0"/>
          </a:p>
          <a:p>
            <a:endParaRPr lang="it-IT" dirty="0"/>
          </a:p>
          <a:p>
            <a:endParaRPr lang="it-IT" dirty="0"/>
          </a:p>
          <a:p>
            <a:r>
              <a:rPr lang="it-IT" dirty="0"/>
              <a:t>Asse dei linguaggi</a:t>
            </a:r>
          </a:p>
          <a:p>
            <a:r>
              <a:rPr lang="it-IT" dirty="0"/>
              <a:t>Asse matematico </a:t>
            </a:r>
          </a:p>
          <a:p>
            <a:r>
              <a:rPr lang="it-IT" dirty="0"/>
              <a:t>Asse scientifico-tecnologico</a:t>
            </a:r>
          </a:p>
          <a:p>
            <a:r>
              <a:rPr lang="it-IT" dirty="0"/>
              <a:t>Asse storico e sociale</a:t>
            </a:r>
          </a:p>
        </p:txBody>
      </p:sp>
      <p:sp>
        <p:nvSpPr>
          <p:cNvPr id="4" name="Segnaposto contenuto 3">
            <a:extLst>
              <a:ext uri="{FF2B5EF4-FFF2-40B4-BE49-F238E27FC236}">
                <a16:creationId xmlns:a16="http://schemas.microsoft.com/office/drawing/2014/main" id="{6C0940EC-43F4-4E65-84A5-5C401BA63EBD}"/>
              </a:ext>
            </a:extLst>
          </p:cNvPr>
          <p:cNvSpPr>
            <a:spLocks noGrp="1"/>
          </p:cNvSpPr>
          <p:nvPr>
            <p:ph sz="half" idx="2"/>
          </p:nvPr>
        </p:nvSpPr>
        <p:spPr/>
        <p:txBody>
          <a:bodyPr/>
          <a:lstStyle/>
          <a:p>
            <a:endParaRPr lang="it-IT" dirty="0"/>
          </a:p>
          <a:p>
            <a:r>
              <a:rPr lang="it-IT" dirty="0"/>
              <a:t>1. Imparare ad imparare</a:t>
            </a:r>
          </a:p>
          <a:p>
            <a:r>
              <a:rPr lang="it-IT" dirty="0"/>
              <a:t>2. Progettare</a:t>
            </a:r>
          </a:p>
          <a:p>
            <a:r>
              <a:rPr lang="it-IT" dirty="0"/>
              <a:t>3. Comunicare</a:t>
            </a:r>
          </a:p>
          <a:p>
            <a:r>
              <a:rPr lang="it-IT" dirty="0"/>
              <a:t>4. Collaborare e partecipare</a:t>
            </a:r>
          </a:p>
          <a:p>
            <a:r>
              <a:rPr lang="it-IT" dirty="0"/>
              <a:t>5. Agire in modo autonomo e responsabile</a:t>
            </a:r>
          </a:p>
          <a:p>
            <a:r>
              <a:rPr lang="it-IT" dirty="0"/>
              <a:t>6. Risolvere problemi</a:t>
            </a:r>
          </a:p>
          <a:p>
            <a:r>
              <a:rPr lang="it-IT" dirty="0"/>
              <a:t>7. Individuare collegamenti e relazioni</a:t>
            </a:r>
          </a:p>
          <a:p>
            <a:r>
              <a:rPr lang="it-IT" dirty="0"/>
              <a:t>8. Acquisire e interpretare l’informazione</a:t>
            </a:r>
          </a:p>
        </p:txBody>
      </p:sp>
    </p:spTree>
    <p:extLst>
      <p:ext uri="{BB962C8B-B14F-4D97-AF65-F5344CB8AC3E}">
        <p14:creationId xmlns:p14="http://schemas.microsoft.com/office/powerpoint/2010/main" val="304348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F14C88-1552-D6B8-F66F-BBEBE03526EE}"/>
              </a:ext>
            </a:extLst>
          </p:cNvPr>
          <p:cNvSpPr>
            <a:spLocks noGrp="1"/>
          </p:cNvSpPr>
          <p:nvPr>
            <p:ph type="title"/>
          </p:nvPr>
        </p:nvSpPr>
        <p:spPr/>
        <p:txBody>
          <a:bodyPr/>
          <a:lstStyle/>
          <a:p>
            <a:r>
              <a:rPr lang="it-IT" dirty="0"/>
              <a:t>Una Definizione di:</a:t>
            </a:r>
          </a:p>
        </p:txBody>
      </p:sp>
      <p:sp>
        <p:nvSpPr>
          <p:cNvPr id="3" name="Segnaposto contenuto 2">
            <a:extLst>
              <a:ext uri="{FF2B5EF4-FFF2-40B4-BE49-F238E27FC236}">
                <a16:creationId xmlns:a16="http://schemas.microsoft.com/office/drawing/2014/main" id="{4400BEF1-48F9-9D3B-54E6-64D8CD90A3AF}"/>
              </a:ext>
            </a:extLst>
          </p:cNvPr>
          <p:cNvSpPr>
            <a:spLocks noGrp="1"/>
          </p:cNvSpPr>
          <p:nvPr>
            <p:ph idx="1"/>
          </p:nvPr>
        </p:nvSpPr>
        <p:spPr/>
        <p:txBody>
          <a:bodyPr/>
          <a:lstStyle/>
          <a:p>
            <a:r>
              <a:rPr lang="it-IT" b="1" i="1" dirty="0"/>
              <a:t>COMPETENZA</a:t>
            </a:r>
            <a:r>
              <a:rPr lang="it-IT" i="1" dirty="0"/>
              <a:t>: Comprovata capacità di utilizzare conoscenze, abilità e capacità personali, sociali e metodologiche in situazioni di studio e di lavoro, nello sviluppo professionale e personale. Nel contesto del quadro europeo delle Qualifiche le competenze sono descritte come responsabilità e autonomia.</a:t>
            </a:r>
          </a:p>
          <a:p>
            <a:r>
              <a:rPr lang="it-IT" sz="1200" dirty="0"/>
              <a:t>Fonte: Raccomandazione del Parlamento europeo e del Consiglio 23 aprile 2008 sulla Costituzione del Quadro europei delle Qualifiche per l’apprendimento permanente.</a:t>
            </a:r>
          </a:p>
          <a:p>
            <a:endParaRPr lang="it-IT" dirty="0"/>
          </a:p>
          <a:p>
            <a:r>
              <a:rPr lang="it-IT" b="1" dirty="0"/>
              <a:t>CONOSCENZA</a:t>
            </a:r>
            <a:r>
              <a:rPr lang="it-IT" dirty="0"/>
              <a:t>: è il risultato dell’assimilazione di informazioni attraverso l’apprendimento. Sono l’insieme di fatti, principi, teorie e pratiche, relative ad un settore di studio o di lavoro.</a:t>
            </a:r>
          </a:p>
          <a:p>
            <a:endParaRPr lang="it-IT" dirty="0"/>
          </a:p>
          <a:p>
            <a:r>
              <a:rPr lang="it-IT" b="1" dirty="0"/>
              <a:t>ABILITÀ:</a:t>
            </a:r>
            <a:r>
              <a:rPr lang="it-IT" dirty="0"/>
              <a:t> capacità di applicare le conoscenze e di usare il Know </a:t>
            </a:r>
            <a:r>
              <a:rPr lang="it-IT" dirty="0" err="1"/>
              <a:t>how</a:t>
            </a:r>
            <a:r>
              <a:rPr lang="it-IT" dirty="0"/>
              <a:t> per portare a termine compiti e risolvere problemi; le abilità sono descritte come cognitive (uso del pensiero logico, creativo e intuitivo) e pratiche (abilità manuali, uso di strumenti, materiali e metodi).</a:t>
            </a:r>
          </a:p>
        </p:txBody>
      </p:sp>
    </p:spTree>
    <p:extLst>
      <p:ext uri="{BB962C8B-B14F-4D97-AF65-F5344CB8AC3E}">
        <p14:creationId xmlns:p14="http://schemas.microsoft.com/office/powerpoint/2010/main" val="377670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74D8D-07E5-F31E-6084-DC9D71CD1778}"/>
              </a:ext>
            </a:extLst>
          </p:cNvPr>
          <p:cNvSpPr>
            <a:spLocks noGrp="1"/>
          </p:cNvSpPr>
          <p:nvPr>
            <p:ph type="title"/>
          </p:nvPr>
        </p:nvSpPr>
        <p:spPr/>
        <p:txBody>
          <a:bodyPr/>
          <a:lstStyle/>
          <a:p>
            <a:r>
              <a:rPr lang="it-IT" dirty="0"/>
              <a:t>Dove nasce il concetto?</a:t>
            </a:r>
          </a:p>
        </p:txBody>
      </p:sp>
      <p:sp>
        <p:nvSpPr>
          <p:cNvPr id="3" name="Segnaposto contenuto 2">
            <a:extLst>
              <a:ext uri="{FF2B5EF4-FFF2-40B4-BE49-F238E27FC236}">
                <a16:creationId xmlns:a16="http://schemas.microsoft.com/office/drawing/2014/main" id="{A612B6F3-CA43-0789-D2D1-3076E3AF9999}"/>
              </a:ext>
            </a:extLst>
          </p:cNvPr>
          <p:cNvSpPr>
            <a:spLocks noGrp="1"/>
          </p:cNvSpPr>
          <p:nvPr>
            <p:ph idx="1"/>
          </p:nvPr>
        </p:nvSpPr>
        <p:spPr/>
        <p:txBody>
          <a:bodyPr/>
          <a:lstStyle/>
          <a:p>
            <a:r>
              <a:rPr lang="it-IT" dirty="0"/>
              <a:t>La prima teorizzazione sul tema delle competenze si deve a David McClelland (1917-1998) all’inizio degli anni Settanta negli USA,  nell’ambito della psicologia delle organizzazioni;</a:t>
            </a:r>
          </a:p>
          <a:p>
            <a:r>
              <a:rPr lang="it-IT" dirty="0"/>
              <a:t>Nel 1973 introdusse questo costrutto per la selezione del personale  da attuarsi mediante una valutazione delle competenze dei candidati piuttosto che attraverso i consueti test di intelligenza;</a:t>
            </a:r>
          </a:p>
          <a:p>
            <a:pPr lvl="1"/>
            <a:r>
              <a:rPr lang="it-IT" b="1" dirty="0"/>
              <a:t>NECESSITÀ DI RACCORDARE FORMAZIONE E LAVORO PER LA:</a:t>
            </a:r>
          </a:p>
          <a:p>
            <a:r>
              <a:rPr lang="it-IT" dirty="0"/>
              <a:t>Trasformazione dei sistemi di organizzazione della produzione e del lavoro: modifica della concettualizzazione e definizione dell’attività lavorativa (da disciplinata e gerarchica a </a:t>
            </a:r>
            <a:r>
              <a:rPr lang="it-IT" dirty="0" err="1"/>
              <a:t>autonomae</a:t>
            </a:r>
            <a:r>
              <a:rPr lang="it-IT" dirty="0"/>
              <a:t> individualista)</a:t>
            </a:r>
          </a:p>
          <a:p>
            <a:r>
              <a:rPr lang="it-IT" dirty="0"/>
              <a:t>Trasformazione dei sistemi formativi: con percorsi di apprendimento sempre più discontinui e flessibili con l’esigenza di integrare esperienze eterogenee , formali, non formali, e informali.</a:t>
            </a:r>
          </a:p>
          <a:p>
            <a:r>
              <a:rPr lang="it-IT" dirty="0"/>
              <a:t>Trasformazioni del mercato di lavoro: con soggetti che si trovano a sperimentare carriere lavorative flessibili e discontinue;</a:t>
            </a:r>
          </a:p>
        </p:txBody>
      </p:sp>
    </p:spTree>
    <p:extLst>
      <p:ext uri="{BB962C8B-B14F-4D97-AF65-F5344CB8AC3E}">
        <p14:creationId xmlns:p14="http://schemas.microsoft.com/office/powerpoint/2010/main" val="61948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7C215B-372C-310B-691B-173C300E6830}"/>
              </a:ext>
            </a:extLst>
          </p:cNvPr>
          <p:cNvSpPr>
            <a:spLocks noGrp="1"/>
          </p:cNvSpPr>
          <p:nvPr>
            <p:ph type="title"/>
          </p:nvPr>
        </p:nvSpPr>
        <p:spPr/>
        <p:txBody>
          <a:bodyPr>
            <a:normAutofit fontScale="90000"/>
          </a:bodyPr>
          <a:lstStyle/>
          <a:p>
            <a:pPr algn="ctr"/>
            <a:r>
              <a:rPr lang="it-IT" dirty="0"/>
              <a:t>Ripensare la progettazione degli interventi formativi</a:t>
            </a:r>
          </a:p>
        </p:txBody>
      </p:sp>
      <p:sp>
        <p:nvSpPr>
          <p:cNvPr id="3" name="Segnaposto contenuto 2">
            <a:extLst>
              <a:ext uri="{FF2B5EF4-FFF2-40B4-BE49-F238E27FC236}">
                <a16:creationId xmlns:a16="http://schemas.microsoft.com/office/drawing/2014/main" id="{06C80EBE-F06D-2FA3-4096-FFD4EEF3B205}"/>
              </a:ext>
            </a:extLst>
          </p:cNvPr>
          <p:cNvSpPr>
            <a:spLocks noGrp="1"/>
          </p:cNvSpPr>
          <p:nvPr>
            <p:ph idx="1"/>
          </p:nvPr>
        </p:nvSpPr>
        <p:spPr/>
        <p:txBody>
          <a:bodyPr>
            <a:normAutofit lnSpcReduction="10000"/>
          </a:bodyPr>
          <a:lstStyle/>
          <a:p>
            <a:r>
              <a:rPr lang="it-IT" dirty="0"/>
              <a:t>Di che cosa avranno bisogno gli studenti del XXI secolo? Sicuramente di saperi, ma di </a:t>
            </a:r>
            <a:r>
              <a:rPr lang="it-IT" dirty="0" err="1"/>
              <a:t>saperi</a:t>
            </a:r>
            <a:r>
              <a:rPr lang="it-IT" dirty="0"/>
              <a:t> viventi, da mobilitare nella vita lavorativa e non solo. L‘idea di competenza afferma la preoccupazione di fare dei saperi scolastici strumenti per pensare e agire</a:t>
            </a:r>
          </a:p>
          <a:p>
            <a:pPr marL="0" indent="0">
              <a:buNone/>
            </a:pPr>
            <a:r>
              <a:rPr lang="it-IT" sz="1400" dirty="0" err="1"/>
              <a:t>Ph</a:t>
            </a:r>
            <a:r>
              <a:rPr lang="it-IT" sz="1400" dirty="0"/>
              <a:t>. </a:t>
            </a:r>
            <a:r>
              <a:rPr lang="it-IT" sz="1400" dirty="0" err="1"/>
              <a:t>Perrenoud</a:t>
            </a:r>
            <a:r>
              <a:rPr lang="it-IT" sz="1400" dirty="0"/>
              <a:t>, Costruire competenze a partire dalla scuola, 2010</a:t>
            </a:r>
          </a:p>
          <a:p>
            <a:pPr marL="0" indent="0">
              <a:buNone/>
            </a:pPr>
            <a:r>
              <a:rPr lang="it-IT" sz="1400" dirty="0"/>
              <a:t>https://www.educationmarketing.it/didattica-innovativa/didattica-per-competenze-le-10-competenze-di-perrenoud-per-essere-un-buon-insegnante/</a:t>
            </a:r>
          </a:p>
          <a:p>
            <a:r>
              <a:rPr lang="it-IT" dirty="0"/>
              <a:t>Cosa ripensare quindi?</a:t>
            </a:r>
          </a:p>
          <a:p>
            <a:r>
              <a:rPr lang="it-IT" dirty="0"/>
              <a:t>1. gli ambienti di apprendimento: lo spazio e il tempo</a:t>
            </a:r>
          </a:p>
          <a:p>
            <a:r>
              <a:rPr lang="it-IT" dirty="0"/>
              <a:t>2. la struttura dei contenuti: i saperi</a:t>
            </a:r>
          </a:p>
          <a:p>
            <a:r>
              <a:rPr lang="it-IT" dirty="0"/>
              <a:t>3. l’organizzazione delle attività: le procedure</a:t>
            </a:r>
          </a:p>
          <a:p>
            <a:r>
              <a:rPr lang="it-IT" dirty="0"/>
              <a:t>4. la scelta delle priorità: la progettazione curricolare</a:t>
            </a:r>
          </a:p>
          <a:p>
            <a:r>
              <a:rPr lang="it-IT" dirty="0"/>
              <a:t>5. la verifica dei risultati: la valutazione</a:t>
            </a:r>
          </a:p>
          <a:p>
            <a:r>
              <a:rPr lang="it-IT" dirty="0"/>
              <a:t>6. l’analisi degli effetti: il follow up</a:t>
            </a:r>
          </a:p>
        </p:txBody>
      </p:sp>
    </p:spTree>
    <p:extLst>
      <p:ext uri="{BB962C8B-B14F-4D97-AF65-F5344CB8AC3E}">
        <p14:creationId xmlns:p14="http://schemas.microsoft.com/office/powerpoint/2010/main" val="121744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85046AF-1056-0405-2616-E1D9B89B9C8A}"/>
              </a:ext>
            </a:extLst>
          </p:cNvPr>
          <p:cNvSpPr>
            <a:spLocks noGrp="1"/>
          </p:cNvSpPr>
          <p:nvPr>
            <p:ph type="title"/>
          </p:nvPr>
        </p:nvSpPr>
        <p:spPr/>
        <p:txBody>
          <a:bodyPr/>
          <a:lstStyle/>
          <a:p>
            <a:pPr algn="ctr"/>
            <a:r>
              <a:rPr lang="it-IT" dirty="0"/>
              <a:t>Dal programma al curricolo</a:t>
            </a:r>
          </a:p>
        </p:txBody>
      </p:sp>
      <p:sp>
        <p:nvSpPr>
          <p:cNvPr id="5" name="Segnaposto contenuto 4">
            <a:extLst>
              <a:ext uri="{FF2B5EF4-FFF2-40B4-BE49-F238E27FC236}">
                <a16:creationId xmlns:a16="http://schemas.microsoft.com/office/drawing/2014/main" id="{3A00C27A-A2EC-01E3-9043-337D036A30E6}"/>
              </a:ext>
            </a:extLst>
          </p:cNvPr>
          <p:cNvSpPr>
            <a:spLocks noGrp="1"/>
          </p:cNvSpPr>
          <p:nvPr>
            <p:ph sz="half" idx="1"/>
          </p:nvPr>
        </p:nvSpPr>
        <p:spPr/>
        <p:txBody>
          <a:bodyPr/>
          <a:lstStyle/>
          <a:p>
            <a:pPr marL="0" indent="0">
              <a:buNone/>
            </a:pPr>
            <a:endParaRPr lang="it-IT" sz="2800" b="1" dirty="0"/>
          </a:p>
          <a:p>
            <a:pPr marL="0" indent="0">
              <a:buNone/>
            </a:pPr>
            <a:r>
              <a:rPr lang="it-IT" sz="2800" b="1" dirty="0"/>
              <a:t>Programma</a:t>
            </a:r>
          </a:p>
          <a:p>
            <a:pPr marL="0" indent="0">
              <a:buNone/>
            </a:pPr>
            <a:endParaRPr lang="it-IT" dirty="0"/>
          </a:p>
          <a:p>
            <a:r>
              <a:rPr lang="it-IT" sz="2400" dirty="0"/>
              <a:t>Contenuti disciplinari</a:t>
            </a:r>
          </a:p>
          <a:p>
            <a:r>
              <a:rPr lang="it-IT" sz="2400" dirty="0"/>
              <a:t>Informazioni da ritenere e riprodurre</a:t>
            </a:r>
          </a:p>
          <a:p>
            <a:r>
              <a:rPr lang="it-IT" sz="2400" dirty="0"/>
              <a:t>Prospettiva dal </a:t>
            </a:r>
            <a:r>
              <a:rPr lang="it-IT" sz="2400" dirty="0" err="1"/>
              <a:t>p.d.v</a:t>
            </a:r>
            <a:r>
              <a:rPr lang="it-IT" sz="2400" dirty="0"/>
              <a:t>. dello studente centrata sulla ricezione, sull’esecutività, sulla ripetizione e sulla restituzione</a:t>
            </a:r>
          </a:p>
        </p:txBody>
      </p:sp>
      <p:sp>
        <p:nvSpPr>
          <p:cNvPr id="6" name="Segnaposto contenuto 5">
            <a:extLst>
              <a:ext uri="{FF2B5EF4-FFF2-40B4-BE49-F238E27FC236}">
                <a16:creationId xmlns:a16="http://schemas.microsoft.com/office/drawing/2014/main" id="{1FD1FDCD-AE45-02B6-CCFE-AF7755BAA739}"/>
              </a:ext>
            </a:extLst>
          </p:cNvPr>
          <p:cNvSpPr>
            <a:spLocks noGrp="1"/>
          </p:cNvSpPr>
          <p:nvPr>
            <p:ph sz="half" idx="2"/>
          </p:nvPr>
        </p:nvSpPr>
        <p:spPr/>
        <p:txBody>
          <a:bodyPr/>
          <a:lstStyle/>
          <a:p>
            <a:pPr marL="0" indent="0">
              <a:buNone/>
            </a:pPr>
            <a:endParaRPr lang="it-IT" sz="2800" b="1" dirty="0"/>
          </a:p>
          <a:p>
            <a:pPr marL="0" indent="0">
              <a:buNone/>
            </a:pPr>
            <a:r>
              <a:rPr lang="it-IT" sz="2800" b="1" dirty="0"/>
              <a:t>Curricolo</a:t>
            </a:r>
          </a:p>
          <a:p>
            <a:pPr marL="0" indent="0">
              <a:buNone/>
            </a:pPr>
            <a:endParaRPr lang="it-IT" sz="2800" b="1" dirty="0"/>
          </a:p>
          <a:p>
            <a:r>
              <a:rPr lang="it-IT" sz="2400" dirty="0"/>
              <a:t>Concetti e processi</a:t>
            </a:r>
          </a:p>
          <a:p>
            <a:r>
              <a:rPr lang="it-IT" sz="2400" dirty="0"/>
              <a:t>Informazioni risultato di ricerca, di costruzione, di </a:t>
            </a:r>
            <a:r>
              <a:rPr lang="it-IT" sz="2400" dirty="0" err="1"/>
              <a:t>problematizzazione</a:t>
            </a:r>
            <a:endParaRPr lang="it-IT" sz="2400" dirty="0"/>
          </a:p>
          <a:p>
            <a:r>
              <a:rPr lang="it-IT" sz="2400" dirty="0"/>
              <a:t>Prospettiva (dal </a:t>
            </a:r>
            <a:r>
              <a:rPr lang="it-IT" sz="2400" dirty="0" err="1"/>
              <a:t>p.d.v</a:t>
            </a:r>
            <a:r>
              <a:rPr lang="it-IT" sz="2400" dirty="0"/>
              <a:t>. dell’alunno) centrata sull’attività, sulla produzione, sulla costruzione, sulla cooperazione.</a:t>
            </a:r>
          </a:p>
        </p:txBody>
      </p:sp>
    </p:spTree>
    <p:extLst>
      <p:ext uri="{BB962C8B-B14F-4D97-AF65-F5344CB8AC3E}">
        <p14:creationId xmlns:p14="http://schemas.microsoft.com/office/powerpoint/2010/main" val="3236765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13D551-F214-C054-5CDD-AD0E79B1384F}"/>
              </a:ext>
            </a:extLst>
          </p:cNvPr>
          <p:cNvSpPr>
            <a:spLocks noGrp="1"/>
          </p:cNvSpPr>
          <p:nvPr>
            <p:ph type="title"/>
          </p:nvPr>
        </p:nvSpPr>
        <p:spPr/>
        <p:txBody>
          <a:bodyPr>
            <a:normAutofit fontScale="90000"/>
          </a:bodyPr>
          <a:lstStyle/>
          <a:p>
            <a:r>
              <a:rPr lang="it-IT" dirty="0"/>
              <a:t>Differenza tra prestazione e competenza</a:t>
            </a:r>
          </a:p>
        </p:txBody>
      </p:sp>
      <p:sp>
        <p:nvSpPr>
          <p:cNvPr id="3" name="Segnaposto contenuto 2">
            <a:extLst>
              <a:ext uri="{FF2B5EF4-FFF2-40B4-BE49-F238E27FC236}">
                <a16:creationId xmlns:a16="http://schemas.microsoft.com/office/drawing/2014/main" id="{A67017C3-ED27-8CD5-9C5B-6228CF97564A}"/>
              </a:ext>
            </a:extLst>
          </p:cNvPr>
          <p:cNvSpPr>
            <a:spLocks noGrp="1"/>
          </p:cNvSpPr>
          <p:nvPr>
            <p:ph idx="1"/>
          </p:nvPr>
        </p:nvSpPr>
        <p:spPr/>
        <p:txBody>
          <a:bodyPr/>
          <a:lstStyle/>
          <a:p>
            <a:pPr marL="0" indent="0">
              <a:buNone/>
            </a:pPr>
            <a:r>
              <a:rPr lang="it-IT" sz="2400" b="1" dirty="0"/>
              <a:t>Al costrutto di competenza esistono due aspetti</a:t>
            </a:r>
            <a:r>
              <a:rPr lang="it-IT" sz="2400" dirty="0"/>
              <a:t>:</a:t>
            </a:r>
          </a:p>
          <a:p>
            <a:endParaRPr lang="it-IT" sz="2400" dirty="0"/>
          </a:p>
          <a:p>
            <a:r>
              <a:rPr lang="it-IT" sz="2400" dirty="0"/>
              <a:t>Uno esterno, cioè la </a:t>
            </a:r>
            <a:r>
              <a:rPr lang="it-IT" sz="2400" b="1" dirty="0"/>
              <a:t>prestazione adeguata </a:t>
            </a:r>
            <a:r>
              <a:rPr lang="it-IT" sz="2400" dirty="0"/>
              <a:t>(performance);</a:t>
            </a:r>
          </a:p>
          <a:p>
            <a:r>
              <a:rPr lang="it-IT" sz="2400" dirty="0"/>
              <a:t>Uno interno, </a:t>
            </a:r>
            <a:r>
              <a:rPr lang="it-IT" sz="2400" b="1" dirty="0"/>
              <a:t>la padronanza dei processi mentali correlati </a:t>
            </a:r>
            <a:r>
              <a:rPr lang="it-IT" sz="2400" dirty="0"/>
              <a:t>(le operazioni cognitive complesse);</a:t>
            </a:r>
          </a:p>
          <a:p>
            <a:endParaRPr lang="it-IT" sz="2400" dirty="0"/>
          </a:p>
          <a:p>
            <a:r>
              <a:rPr lang="it-IT" sz="2400" dirty="0"/>
              <a:t>Impostare la formazione in termini di obiettivi di prestazione riduce il curricolo ad una serie di tante performance.</a:t>
            </a:r>
          </a:p>
          <a:p>
            <a:endParaRPr lang="it-IT" sz="2400" dirty="0"/>
          </a:p>
          <a:p>
            <a:r>
              <a:rPr lang="it-IT" sz="2400" dirty="0"/>
              <a:t>Esiste una soluzione?</a:t>
            </a:r>
          </a:p>
          <a:p>
            <a:endParaRPr lang="it-IT" dirty="0"/>
          </a:p>
        </p:txBody>
      </p:sp>
    </p:spTree>
    <p:extLst>
      <p:ext uri="{BB962C8B-B14F-4D97-AF65-F5344CB8AC3E}">
        <p14:creationId xmlns:p14="http://schemas.microsoft.com/office/powerpoint/2010/main" val="307764611"/>
      </p:ext>
    </p:extLst>
  </p:cSld>
  <p:clrMapOvr>
    <a:masterClrMapping/>
  </p:clrMapOvr>
</p:sld>
</file>

<file path=ppt/theme/theme1.xml><?xml version="1.0" encoding="utf-8"?>
<a:theme xmlns:a="http://schemas.openxmlformats.org/drawingml/2006/main" name="ConfettiVTI">
  <a:themeElements>
    <a:clrScheme name="AnalogousFromRegularSeedLeftStep">
      <a:dk1>
        <a:srgbClr val="000000"/>
      </a:dk1>
      <a:lt1>
        <a:srgbClr val="FFFFFF"/>
      </a:lt1>
      <a:dk2>
        <a:srgbClr val="1B2830"/>
      </a:dk2>
      <a:lt2>
        <a:srgbClr val="F0F3F1"/>
      </a:lt2>
      <a:accent1>
        <a:srgbClr val="E32D9B"/>
      </a:accent1>
      <a:accent2>
        <a:srgbClr val="CD1BD1"/>
      </a:accent2>
      <a:accent3>
        <a:srgbClr val="932DE3"/>
      </a:accent3>
      <a:accent4>
        <a:srgbClr val="4E36D6"/>
      </a:accent4>
      <a:accent5>
        <a:srgbClr val="2D5EE3"/>
      </a:accent5>
      <a:accent6>
        <a:srgbClr val="1B98D1"/>
      </a:accent6>
      <a:hlink>
        <a:srgbClr val="349C5D"/>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emplate>TM04033919[[fn=Circuito]]</Template>
  <TotalTime>507</TotalTime>
  <Words>1010</Words>
  <Application>Microsoft Office PowerPoint</Application>
  <PresentationFormat>Widescreen</PresentationFormat>
  <Paragraphs>87</Paragraphs>
  <Slides>17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Calibri</vt:lpstr>
      <vt:lpstr>Gill Sans Nova</vt:lpstr>
      <vt:lpstr>ConfettiVTI</vt:lpstr>
      <vt:lpstr>PROGETTARE PER COMPETENZE</vt:lpstr>
      <vt:lpstr>Risultati modulo brainstorming</vt:lpstr>
      <vt:lpstr>Competenze chiave per l’apprendimento permanente </vt:lpstr>
      <vt:lpstr>In Italia, il Ministero ha tentato di conciliare le competenze con l’approccio disciplinare, tradizionalmente caratterizzato da rigide suddivisioni fra le diverse discipline, creando due contenitori: gli Assi culturali e le Competenze di cittadinanza  </vt:lpstr>
      <vt:lpstr>Una Definizione di:</vt:lpstr>
      <vt:lpstr>Dove nasce il concetto?</vt:lpstr>
      <vt:lpstr>Ripensare la progettazione degli interventi formativi</vt:lpstr>
      <vt:lpstr>Dal programma al curricolo</vt:lpstr>
      <vt:lpstr>Differenza tra prestazione e competenza</vt:lpstr>
      <vt:lpstr>In che cosa consiste la competenza</vt:lpstr>
      <vt:lpstr>A scuola come si fa a lavorare per competenze?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PROGETTARE PER COMPETENZE</dc:title>
  <dc:creator>Tiziana Pivotti</dc:creator>
  <cp:lastModifiedBy>vicepreside</cp:lastModifiedBy>
  <cp:revision>17</cp:revision>
  <dcterms:created xsi:type="dcterms:W3CDTF">2023-10-15T13:04:44Z</dcterms:created>
  <dcterms:modified xsi:type="dcterms:W3CDTF">2023-10-17T16:58:27Z</dcterms:modified>
</cp:coreProperties>
</file>