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74" r:id="rId4"/>
    <p:sldId id="276" r:id="rId5"/>
    <p:sldId id="275" r:id="rId6"/>
    <p:sldId id="259" r:id="rId7"/>
    <p:sldId id="257" r:id="rId8"/>
    <p:sldId id="273" r:id="rId9"/>
    <p:sldId id="258" r:id="rId10"/>
    <p:sldId id="277" r:id="rId11"/>
    <p:sldId id="266" r:id="rId12"/>
    <p:sldId id="265" r:id="rId13"/>
    <p:sldId id="268" r:id="rId14"/>
    <p:sldId id="269" r:id="rId15"/>
    <p:sldId id="270" r:id="rId16"/>
    <p:sldId id="271" r:id="rId17"/>
    <p:sldId id="272" r:id="rId18"/>
    <p:sldId id="261" r:id="rId19"/>
    <p:sldId id="262" r:id="rId20"/>
    <p:sldId id="263" r:id="rId21"/>
    <p:sldId id="264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0526C-7B34-4A7E-854D-7E386DBA77F3}" v="9" dt="2022-01-19T18:38:33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ziana Pivotti" userId="c5da23c7878caf38" providerId="LiveId" clId="{00E0526C-7B34-4A7E-854D-7E386DBA77F3}"/>
    <pc:docChg chg="undo custSel addSld delSld modSld sldOrd">
      <pc:chgData name="Tiziana Pivotti" userId="c5da23c7878caf38" providerId="LiveId" clId="{00E0526C-7B34-4A7E-854D-7E386DBA77F3}" dt="2022-01-19T18:39:47.212" v="9619" actId="20577"/>
      <pc:docMkLst>
        <pc:docMk/>
      </pc:docMkLst>
      <pc:sldChg chg="modSp mod">
        <pc:chgData name="Tiziana Pivotti" userId="c5da23c7878caf38" providerId="LiveId" clId="{00E0526C-7B34-4A7E-854D-7E386DBA77F3}" dt="2021-12-20T14:00:21.224" v="4652" actId="14100"/>
        <pc:sldMkLst>
          <pc:docMk/>
          <pc:sldMk cId="1993029757" sldId="256"/>
        </pc:sldMkLst>
        <pc:spChg chg="mod">
          <ac:chgData name="Tiziana Pivotti" userId="c5da23c7878caf38" providerId="LiveId" clId="{00E0526C-7B34-4A7E-854D-7E386DBA77F3}" dt="2021-12-20T14:00:21.224" v="4652" actId="14100"/>
          <ac:spMkLst>
            <pc:docMk/>
            <pc:sldMk cId="1993029757" sldId="256"/>
            <ac:spMk id="2" creationId="{A8DB98DE-FFBD-49D6-9D44-73B605519B11}"/>
          </ac:spMkLst>
        </pc:spChg>
        <pc:spChg chg="mod">
          <ac:chgData name="Tiziana Pivotti" userId="c5da23c7878caf38" providerId="LiveId" clId="{00E0526C-7B34-4A7E-854D-7E386DBA77F3}" dt="2021-12-20T14:00:03.438" v="4649" actId="113"/>
          <ac:spMkLst>
            <pc:docMk/>
            <pc:sldMk cId="1993029757" sldId="256"/>
            <ac:spMk id="3" creationId="{5B8EB934-CFFA-4338-8306-A7E7398C5611}"/>
          </ac:spMkLst>
        </pc:spChg>
      </pc:sldChg>
      <pc:sldChg chg="modSp mod">
        <pc:chgData name="Tiziana Pivotti" userId="c5da23c7878caf38" providerId="LiveId" clId="{00E0526C-7B34-4A7E-854D-7E386DBA77F3}" dt="2022-01-19T15:01:39.090" v="8787" actId="20577"/>
        <pc:sldMkLst>
          <pc:docMk/>
          <pc:sldMk cId="2986712185" sldId="257"/>
        </pc:sldMkLst>
        <pc:spChg chg="mod">
          <ac:chgData name="Tiziana Pivotti" userId="c5da23c7878caf38" providerId="LiveId" clId="{00E0526C-7B34-4A7E-854D-7E386DBA77F3}" dt="2022-01-19T15:01:39.090" v="8787" actId="20577"/>
          <ac:spMkLst>
            <pc:docMk/>
            <pc:sldMk cId="2986712185" sldId="257"/>
            <ac:spMk id="2" creationId="{2089E4BC-BCBB-4055-A7D6-170BB01565B1}"/>
          </ac:spMkLst>
        </pc:spChg>
        <pc:spChg chg="mod">
          <ac:chgData name="Tiziana Pivotti" userId="c5da23c7878caf38" providerId="LiveId" clId="{00E0526C-7B34-4A7E-854D-7E386DBA77F3}" dt="2022-01-19T10:35:29.464" v="8530" actId="123"/>
          <ac:spMkLst>
            <pc:docMk/>
            <pc:sldMk cId="2986712185" sldId="257"/>
            <ac:spMk id="3" creationId="{D4E8557C-AD45-454A-BF6E-46EC30885F56}"/>
          </ac:spMkLst>
        </pc:spChg>
      </pc:sldChg>
      <pc:sldChg chg="modSp add mod">
        <pc:chgData name="Tiziana Pivotti" userId="c5da23c7878caf38" providerId="LiveId" clId="{00E0526C-7B34-4A7E-854D-7E386DBA77F3}" dt="2022-01-19T10:35:40.118" v="8532" actId="242"/>
        <pc:sldMkLst>
          <pc:docMk/>
          <pc:sldMk cId="414844658" sldId="259"/>
        </pc:sldMkLst>
        <pc:spChg chg="mod">
          <ac:chgData name="Tiziana Pivotti" userId="c5da23c7878caf38" providerId="LiveId" clId="{00E0526C-7B34-4A7E-854D-7E386DBA77F3}" dt="2022-01-19T10:35:40.118" v="8532" actId="242"/>
          <ac:spMkLst>
            <pc:docMk/>
            <pc:sldMk cId="414844658" sldId="259"/>
            <ac:spMk id="3" creationId="{DFF31081-B4C4-4746-B680-CAAFA7BACB06}"/>
          </ac:spMkLst>
        </pc:spChg>
      </pc:sldChg>
      <pc:sldChg chg="modSp del mod">
        <pc:chgData name="Tiziana Pivotti" userId="c5da23c7878caf38" providerId="LiveId" clId="{00E0526C-7B34-4A7E-854D-7E386DBA77F3}" dt="2022-01-19T10:33:24.581" v="8504" actId="2696"/>
        <pc:sldMkLst>
          <pc:docMk/>
          <pc:sldMk cId="4069335981" sldId="259"/>
        </pc:sldMkLst>
        <pc:spChg chg="mod">
          <ac:chgData name="Tiziana Pivotti" userId="c5da23c7878caf38" providerId="LiveId" clId="{00E0526C-7B34-4A7E-854D-7E386DBA77F3}" dt="2021-12-20T14:04:28.793" v="4696" actId="14100"/>
          <ac:spMkLst>
            <pc:docMk/>
            <pc:sldMk cId="4069335981" sldId="259"/>
            <ac:spMk id="2" creationId="{8530F1EA-C6A4-45B0-ADA1-56B8F602B010}"/>
          </ac:spMkLst>
        </pc:spChg>
        <pc:spChg chg="mod">
          <ac:chgData name="Tiziana Pivotti" userId="c5da23c7878caf38" providerId="LiveId" clId="{00E0526C-7B34-4A7E-854D-7E386DBA77F3}" dt="2022-01-15T16:50:52.428" v="7446" actId="6549"/>
          <ac:spMkLst>
            <pc:docMk/>
            <pc:sldMk cId="4069335981" sldId="259"/>
            <ac:spMk id="3" creationId="{DFF31081-B4C4-4746-B680-CAAFA7BACB06}"/>
          </ac:spMkLst>
        </pc:spChg>
      </pc:sldChg>
      <pc:sldChg chg="modSp del mod ord">
        <pc:chgData name="Tiziana Pivotti" userId="c5da23c7878caf38" providerId="LiveId" clId="{00E0526C-7B34-4A7E-854D-7E386DBA77F3}" dt="2022-01-19T10:34:33.341" v="8515" actId="2696"/>
        <pc:sldMkLst>
          <pc:docMk/>
          <pc:sldMk cId="3066288826" sldId="260"/>
        </pc:sldMkLst>
        <pc:spChg chg="mod">
          <ac:chgData name="Tiziana Pivotti" userId="c5da23c7878caf38" providerId="LiveId" clId="{00E0526C-7B34-4A7E-854D-7E386DBA77F3}" dt="2022-01-19T10:31:26.374" v="8503" actId="6549"/>
          <ac:spMkLst>
            <pc:docMk/>
            <pc:sldMk cId="3066288826" sldId="260"/>
            <ac:spMk id="2" creationId="{32665179-880B-41CB-A3DD-A757FAF590EA}"/>
          </ac:spMkLst>
        </pc:spChg>
        <pc:spChg chg="mod">
          <ac:chgData name="Tiziana Pivotti" userId="c5da23c7878caf38" providerId="LiveId" clId="{00E0526C-7B34-4A7E-854D-7E386DBA77F3}" dt="2021-12-20T14:06:09.575" v="4757" actId="20577"/>
          <ac:spMkLst>
            <pc:docMk/>
            <pc:sldMk cId="3066288826" sldId="260"/>
            <ac:spMk id="3" creationId="{08BEDA0D-B7B2-4927-9B53-23D51699CB6B}"/>
          </ac:spMkLst>
        </pc:spChg>
      </pc:sldChg>
      <pc:sldChg chg="modSp add del mod">
        <pc:chgData name="Tiziana Pivotti" userId="c5da23c7878caf38" providerId="LiveId" clId="{00E0526C-7B34-4A7E-854D-7E386DBA77F3}" dt="2022-01-19T18:37:26.307" v="9599"/>
        <pc:sldMkLst>
          <pc:docMk/>
          <pc:sldMk cId="3081680332" sldId="261"/>
        </pc:sldMkLst>
        <pc:spChg chg="mod">
          <ac:chgData name="Tiziana Pivotti" userId="c5da23c7878caf38" providerId="LiveId" clId="{00E0526C-7B34-4A7E-854D-7E386DBA77F3}" dt="2021-12-20T14:06:35.173" v="4763" actId="20577"/>
          <ac:spMkLst>
            <pc:docMk/>
            <pc:sldMk cId="3081680332" sldId="261"/>
            <ac:spMk id="2" creationId="{832E344B-1A32-4177-85B3-CD995409A6B2}"/>
          </ac:spMkLst>
        </pc:spChg>
        <pc:spChg chg="mod">
          <ac:chgData name="Tiziana Pivotti" userId="c5da23c7878caf38" providerId="LiveId" clId="{00E0526C-7B34-4A7E-854D-7E386DBA77F3}" dt="2022-01-15T16:12:44.771" v="5059" actId="20577"/>
          <ac:spMkLst>
            <pc:docMk/>
            <pc:sldMk cId="3081680332" sldId="261"/>
            <ac:spMk id="3" creationId="{4B801452-383E-42E7-863B-08F167C212A4}"/>
          </ac:spMkLst>
        </pc:spChg>
      </pc:sldChg>
      <pc:sldChg chg="modSp add del mod">
        <pc:chgData name="Tiziana Pivotti" userId="c5da23c7878caf38" providerId="LiveId" clId="{00E0526C-7B34-4A7E-854D-7E386DBA77F3}" dt="2022-01-19T18:37:44.221" v="9600"/>
        <pc:sldMkLst>
          <pc:docMk/>
          <pc:sldMk cId="3316469384" sldId="262"/>
        </pc:sldMkLst>
        <pc:spChg chg="mod">
          <ac:chgData name="Tiziana Pivotti" userId="c5da23c7878caf38" providerId="LiveId" clId="{00E0526C-7B34-4A7E-854D-7E386DBA77F3}" dt="2021-12-20T14:08:43.147" v="4790" actId="14100"/>
          <ac:spMkLst>
            <pc:docMk/>
            <pc:sldMk cId="3316469384" sldId="262"/>
            <ac:spMk id="2" creationId="{04992C12-8525-4308-9DD0-A6451953FD6B}"/>
          </ac:spMkLst>
        </pc:spChg>
        <pc:spChg chg="mod">
          <ac:chgData name="Tiziana Pivotti" userId="c5da23c7878caf38" providerId="LiveId" clId="{00E0526C-7B34-4A7E-854D-7E386DBA77F3}" dt="2021-12-20T14:09:28.891" v="4806" actId="20577"/>
          <ac:spMkLst>
            <pc:docMk/>
            <pc:sldMk cId="3316469384" sldId="262"/>
            <ac:spMk id="3" creationId="{730609FB-C65D-4720-9917-09F72093096F}"/>
          </ac:spMkLst>
        </pc:spChg>
      </pc:sldChg>
      <pc:sldChg chg="modSp add del mod">
        <pc:chgData name="Tiziana Pivotti" userId="c5da23c7878caf38" providerId="LiveId" clId="{00E0526C-7B34-4A7E-854D-7E386DBA77F3}" dt="2022-01-19T18:38:07.222" v="9601"/>
        <pc:sldMkLst>
          <pc:docMk/>
          <pc:sldMk cId="2999186065" sldId="263"/>
        </pc:sldMkLst>
        <pc:spChg chg="mod">
          <ac:chgData name="Tiziana Pivotti" userId="c5da23c7878caf38" providerId="LiveId" clId="{00E0526C-7B34-4A7E-854D-7E386DBA77F3}" dt="2021-12-20T14:09:42.542" v="4809" actId="113"/>
          <ac:spMkLst>
            <pc:docMk/>
            <pc:sldMk cId="2999186065" sldId="263"/>
            <ac:spMk id="2" creationId="{B6211BB6-6028-402F-A1EA-BCBBFA3B1CEB}"/>
          </ac:spMkLst>
        </pc:spChg>
        <pc:spChg chg="mod">
          <ac:chgData name="Tiziana Pivotti" userId="c5da23c7878caf38" providerId="LiveId" clId="{00E0526C-7B34-4A7E-854D-7E386DBA77F3}" dt="2022-01-15T16:14:49.982" v="5087" actId="20577"/>
          <ac:spMkLst>
            <pc:docMk/>
            <pc:sldMk cId="2999186065" sldId="263"/>
            <ac:spMk id="3" creationId="{FF927B8B-2E41-4350-9485-58260EF7631C}"/>
          </ac:spMkLst>
        </pc:spChg>
      </pc:sldChg>
      <pc:sldChg chg="modSp new add del mod">
        <pc:chgData name="Tiziana Pivotti" userId="c5da23c7878caf38" providerId="LiveId" clId="{00E0526C-7B34-4A7E-854D-7E386DBA77F3}" dt="2022-01-19T18:38:33.742" v="9602"/>
        <pc:sldMkLst>
          <pc:docMk/>
          <pc:sldMk cId="3851901622" sldId="264"/>
        </pc:sldMkLst>
        <pc:spChg chg="mod">
          <ac:chgData name="Tiziana Pivotti" userId="c5da23c7878caf38" providerId="LiveId" clId="{00E0526C-7B34-4A7E-854D-7E386DBA77F3}" dt="2022-01-15T16:15:51.631" v="5093" actId="20577"/>
          <ac:spMkLst>
            <pc:docMk/>
            <pc:sldMk cId="3851901622" sldId="264"/>
            <ac:spMk id="2" creationId="{99AC923E-A220-40A9-AA9A-C53D670224C9}"/>
          </ac:spMkLst>
        </pc:spChg>
        <pc:spChg chg="mod">
          <ac:chgData name="Tiziana Pivotti" userId="c5da23c7878caf38" providerId="LiveId" clId="{00E0526C-7B34-4A7E-854D-7E386DBA77F3}" dt="2022-01-15T16:16:07.584" v="5109" actId="20577"/>
          <ac:spMkLst>
            <pc:docMk/>
            <pc:sldMk cId="3851901622" sldId="264"/>
            <ac:spMk id="3" creationId="{CAFE0377-F525-449B-A10D-C2BC05833BC4}"/>
          </ac:spMkLst>
        </pc:spChg>
      </pc:sldChg>
      <pc:sldChg chg="modSp new mod ord">
        <pc:chgData name="Tiziana Pivotti" userId="c5da23c7878caf38" providerId="LiveId" clId="{00E0526C-7B34-4A7E-854D-7E386DBA77F3}" dt="2022-01-19T15:05:05.972" v="8869" actId="20577"/>
        <pc:sldMkLst>
          <pc:docMk/>
          <pc:sldMk cId="2690407078" sldId="265"/>
        </pc:sldMkLst>
        <pc:spChg chg="mod">
          <ac:chgData name="Tiziana Pivotti" userId="c5da23c7878caf38" providerId="LiveId" clId="{00E0526C-7B34-4A7E-854D-7E386DBA77F3}" dt="2021-12-20T14:14:15.042" v="4860" actId="14100"/>
          <ac:spMkLst>
            <pc:docMk/>
            <pc:sldMk cId="2690407078" sldId="265"/>
            <ac:spMk id="2" creationId="{C4626847-4795-4C31-A774-8F6572927AEA}"/>
          </ac:spMkLst>
        </pc:spChg>
        <pc:spChg chg="mod">
          <ac:chgData name="Tiziana Pivotti" userId="c5da23c7878caf38" providerId="LiveId" clId="{00E0526C-7B34-4A7E-854D-7E386DBA77F3}" dt="2022-01-19T15:05:05.972" v="8869" actId="20577"/>
          <ac:spMkLst>
            <pc:docMk/>
            <pc:sldMk cId="2690407078" sldId="265"/>
            <ac:spMk id="3" creationId="{B116FE31-2467-46FB-BC20-20098511EDC6}"/>
          </ac:spMkLst>
        </pc:spChg>
      </pc:sldChg>
      <pc:sldChg chg="new del">
        <pc:chgData name="Tiziana Pivotti" userId="c5da23c7878caf38" providerId="LiveId" clId="{00E0526C-7B34-4A7E-854D-7E386DBA77F3}" dt="2021-12-20T13:13:58.710" v="815" actId="680"/>
        <pc:sldMkLst>
          <pc:docMk/>
          <pc:sldMk cId="4031401805" sldId="265"/>
        </pc:sldMkLst>
      </pc:sldChg>
      <pc:sldChg chg="modSp new mod ord">
        <pc:chgData name="Tiziana Pivotti" userId="c5da23c7878caf38" providerId="LiveId" clId="{00E0526C-7B34-4A7E-854D-7E386DBA77F3}" dt="2022-01-19T15:03:17.596" v="8794" actId="113"/>
        <pc:sldMkLst>
          <pc:docMk/>
          <pc:sldMk cId="1989342788" sldId="266"/>
        </pc:sldMkLst>
        <pc:spChg chg="mod">
          <ac:chgData name="Tiziana Pivotti" userId="c5da23c7878caf38" providerId="LiveId" clId="{00E0526C-7B34-4A7E-854D-7E386DBA77F3}" dt="2021-12-20T14:16:03.055" v="4930" actId="14100"/>
          <ac:spMkLst>
            <pc:docMk/>
            <pc:sldMk cId="1989342788" sldId="266"/>
            <ac:spMk id="2" creationId="{2DC4F124-0F17-49F7-9609-E66CE141375E}"/>
          </ac:spMkLst>
        </pc:spChg>
        <pc:spChg chg="mod">
          <ac:chgData name="Tiziana Pivotti" userId="c5da23c7878caf38" providerId="LiveId" clId="{00E0526C-7B34-4A7E-854D-7E386DBA77F3}" dt="2022-01-19T15:03:17.596" v="8794" actId="113"/>
          <ac:spMkLst>
            <pc:docMk/>
            <pc:sldMk cId="1989342788" sldId="266"/>
            <ac:spMk id="3" creationId="{3B0892B3-072A-4BD6-8461-FB3315916024}"/>
          </ac:spMkLst>
        </pc:spChg>
      </pc:sldChg>
      <pc:sldChg chg="modSp new del mod">
        <pc:chgData name="Tiziana Pivotti" userId="c5da23c7878caf38" providerId="LiveId" clId="{00E0526C-7B34-4A7E-854D-7E386DBA77F3}" dt="2022-01-15T16:55:47.709" v="7465" actId="2696"/>
        <pc:sldMkLst>
          <pc:docMk/>
          <pc:sldMk cId="3716855883" sldId="267"/>
        </pc:sldMkLst>
        <pc:spChg chg="mod">
          <ac:chgData name="Tiziana Pivotti" userId="c5da23c7878caf38" providerId="LiveId" clId="{00E0526C-7B34-4A7E-854D-7E386DBA77F3}" dt="2021-12-20T14:17:29.217" v="4995" actId="27636"/>
          <ac:spMkLst>
            <pc:docMk/>
            <pc:sldMk cId="3716855883" sldId="267"/>
            <ac:spMk id="2" creationId="{C34A9358-8C94-4183-A29D-87B11AA50546}"/>
          </ac:spMkLst>
        </pc:spChg>
        <pc:spChg chg="mod">
          <ac:chgData name="Tiziana Pivotti" userId="c5da23c7878caf38" providerId="LiveId" clId="{00E0526C-7B34-4A7E-854D-7E386DBA77F3}" dt="2021-12-20T14:17:48.462" v="4997" actId="255"/>
          <ac:spMkLst>
            <pc:docMk/>
            <pc:sldMk cId="3716855883" sldId="267"/>
            <ac:spMk id="3" creationId="{EF0D6EB9-24D6-454F-87ED-E911F1C2A770}"/>
          </ac:spMkLst>
        </pc:spChg>
      </pc:sldChg>
      <pc:sldChg chg="modSp new mod ord">
        <pc:chgData name="Tiziana Pivotti" userId="c5da23c7878caf38" providerId="LiveId" clId="{00E0526C-7B34-4A7E-854D-7E386DBA77F3}" dt="2022-01-19T15:09:46.491" v="9175" actId="20577"/>
        <pc:sldMkLst>
          <pc:docMk/>
          <pc:sldMk cId="3379308366" sldId="268"/>
        </pc:sldMkLst>
        <pc:spChg chg="mod">
          <ac:chgData name="Tiziana Pivotti" userId="c5da23c7878caf38" providerId="LiveId" clId="{00E0526C-7B34-4A7E-854D-7E386DBA77F3}" dt="2021-12-20T14:18:15.949" v="5000" actId="14100"/>
          <ac:spMkLst>
            <pc:docMk/>
            <pc:sldMk cId="3379308366" sldId="268"/>
            <ac:spMk id="2" creationId="{BDC28495-49A7-4752-8333-B4E0A54AB3C1}"/>
          </ac:spMkLst>
        </pc:spChg>
        <pc:spChg chg="mod">
          <ac:chgData name="Tiziana Pivotti" userId="c5da23c7878caf38" providerId="LiveId" clId="{00E0526C-7B34-4A7E-854D-7E386DBA77F3}" dt="2022-01-19T15:09:46.491" v="9175" actId="20577"/>
          <ac:spMkLst>
            <pc:docMk/>
            <pc:sldMk cId="3379308366" sldId="268"/>
            <ac:spMk id="3" creationId="{5B0DB21A-C550-4FF3-889C-9C114CA61912}"/>
          </ac:spMkLst>
        </pc:spChg>
      </pc:sldChg>
      <pc:sldChg chg="modSp new mod ord">
        <pc:chgData name="Tiziana Pivotti" userId="c5da23c7878caf38" providerId="LiveId" clId="{00E0526C-7B34-4A7E-854D-7E386DBA77F3}" dt="2022-01-19T15:06:38.023" v="8908" actId="115"/>
        <pc:sldMkLst>
          <pc:docMk/>
          <pc:sldMk cId="3771283333" sldId="269"/>
        </pc:sldMkLst>
        <pc:spChg chg="mod">
          <ac:chgData name="Tiziana Pivotti" userId="c5da23c7878caf38" providerId="LiveId" clId="{00E0526C-7B34-4A7E-854D-7E386DBA77F3}" dt="2021-12-20T14:18:47.266" v="5006" actId="14100"/>
          <ac:spMkLst>
            <pc:docMk/>
            <pc:sldMk cId="3771283333" sldId="269"/>
            <ac:spMk id="2" creationId="{2B50DB24-933A-4D56-B8BE-4268234BDE6F}"/>
          </ac:spMkLst>
        </pc:spChg>
        <pc:spChg chg="mod">
          <ac:chgData name="Tiziana Pivotti" userId="c5da23c7878caf38" providerId="LiveId" clId="{00E0526C-7B34-4A7E-854D-7E386DBA77F3}" dt="2022-01-19T15:06:38.023" v="8908" actId="115"/>
          <ac:spMkLst>
            <pc:docMk/>
            <pc:sldMk cId="3771283333" sldId="269"/>
            <ac:spMk id="3" creationId="{60DD0E5F-3023-415B-9AB0-CE61403BE8DA}"/>
          </ac:spMkLst>
        </pc:spChg>
      </pc:sldChg>
      <pc:sldChg chg="modSp new mod ord">
        <pc:chgData name="Tiziana Pivotti" userId="c5da23c7878caf38" providerId="LiveId" clId="{00E0526C-7B34-4A7E-854D-7E386DBA77F3}" dt="2022-01-19T15:07:31.603" v="8958" actId="20577"/>
        <pc:sldMkLst>
          <pc:docMk/>
          <pc:sldMk cId="2642311641" sldId="270"/>
        </pc:sldMkLst>
        <pc:spChg chg="mod">
          <ac:chgData name="Tiziana Pivotti" userId="c5da23c7878caf38" providerId="LiveId" clId="{00E0526C-7B34-4A7E-854D-7E386DBA77F3}" dt="2021-12-20T14:19:11.043" v="5012" actId="14100"/>
          <ac:spMkLst>
            <pc:docMk/>
            <pc:sldMk cId="2642311641" sldId="270"/>
            <ac:spMk id="2" creationId="{39871E14-0C6F-4146-8B06-04C3C5B6F4C2}"/>
          </ac:spMkLst>
        </pc:spChg>
        <pc:spChg chg="mod">
          <ac:chgData name="Tiziana Pivotti" userId="c5da23c7878caf38" providerId="LiveId" clId="{00E0526C-7B34-4A7E-854D-7E386DBA77F3}" dt="2022-01-19T15:07:31.603" v="8958" actId="20577"/>
          <ac:spMkLst>
            <pc:docMk/>
            <pc:sldMk cId="2642311641" sldId="270"/>
            <ac:spMk id="3" creationId="{A3539E8F-AF0F-4B4B-BF61-00C3D25934F9}"/>
          </ac:spMkLst>
        </pc:spChg>
      </pc:sldChg>
      <pc:sldChg chg="modSp new mod ord">
        <pc:chgData name="Tiziana Pivotti" userId="c5da23c7878caf38" providerId="LiveId" clId="{00E0526C-7B34-4A7E-854D-7E386DBA77F3}" dt="2022-01-19T15:08:03.963" v="8991" actId="20577"/>
        <pc:sldMkLst>
          <pc:docMk/>
          <pc:sldMk cId="2871306836" sldId="271"/>
        </pc:sldMkLst>
        <pc:spChg chg="mod">
          <ac:chgData name="Tiziana Pivotti" userId="c5da23c7878caf38" providerId="LiveId" clId="{00E0526C-7B34-4A7E-854D-7E386DBA77F3}" dt="2021-12-20T14:19:41.578" v="5019" actId="113"/>
          <ac:spMkLst>
            <pc:docMk/>
            <pc:sldMk cId="2871306836" sldId="271"/>
            <ac:spMk id="2" creationId="{18C81F82-B1C4-43B3-ADF6-719C53A257F9}"/>
          </ac:spMkLst>
        </pc:spChg>
        <pc:spChg chg="mod">
          <ac:chgData name="Tiziana Pivotti" userId="c5da23c7878caf38" providerId="LiveId" clId="{00E0526C-7B34-4A7E-854D-7E386DBA77F3}" dt="2022-01-19T15:08:03.963" v="8991" actId="20577"/>
          <ac:spMkLst>
            <pc:docMk/>
            <pc:sldMk cId="2871306836" sldId="271"/>
            <ac:spMk id="3" creationId="{9CC18346-BAC7-4724-AB48-D3ECA87DDD86}"/>
          </ac:spMkLst>
        </pc:spChg>
      </pc:sldChg>
      <pc:sldChg chg="modSp new mod ord">
        <pc:chgData name="Tiziana Pivotti" userId="c5da23c7878caf38" providerId="LiveId" clId="{00E0526C-7B34-4A7E-854D-7E386DBA77F3}" dt="2022-01-19T15:10:38.377" v="9207" actId="20577"/>
        <pc:sldMkLst>
          <pc:docMk/>
          <pc:sldMk cId="706596072" sldId="272"/>
        </pc:sldMkLst>
        <pc:spChg chg="mod">
          <ac:chgData name="Tiziana Pivotti" userId="c5da23c7878caf38" providerId="LiveId" clId="{00E0526C-7B34-4A7E-854D-7E386DBA77F3}" dt="2021-12-20T14:20:09.193" v="5026" actId="122"/>
          <ac:spMkLst>
            <pc:docMk/>
            <pc:sldMk cId="706596072" sldId="272"/>
            <ac:spMk id="2" creationId="{243E705E-B83C-4ACE-9AC3-3DA72F214630}"/>
          </ac:spMkLst>
        </pc:spChg>
        <pc:spChg chg="mod">
          <ac:chgData name="Tiziana Pivotti" userId="c5da23c7878caf38" providerId="LiveId" clId="{00E0526C-7B34-4A7E-854D-7E386DBA77F3}" dt="2022-01-19T15:10:38.377" v="9207" actId="20577"/>
          <ac:spMkLst>
            <pc:docMk/>
            <pc:sldMk cId="706596072" sldId="272"/>
            <ac:spMk id="3" creationId="{2DD5B4AF-F60C-49F5-8ED0-CB13B1F9EAE3}"/>
          </ac:spMkLst>
        </pc:spChg>
      </pc:sldChg>
      <pc:sldChg chg="modSp new mod">
        <pc:chgData name="Tiziana Pivotti" userId="c5da23c7878caf38" providerId="LiveId" clId="{00E0526C-7B34-4A7E-854D-7E386DBA77F3}" dt="2022-01-19T15:02:03.962" v="8788" actId="20577"/>
        <pc:sldMkLst>
          <pc:docMk/>
          <pc:sldMk cId="2631328841" sldId="273"/>
        </pc:sldMkLst>
        <pc:spChg chg="mod">
          <ac:chgData name="Tiziana Pivotti" userId="c5da23c7878caf38" providerId="LiveId" clId="{00E0526C-7B34-4A7E-854D-7E386DBA77F3}" dt="2022-01-19T10:35:57.864" v="8533" actId="14100"/>
          <ac:spMkLst>
            <pc:docMk/>
            <pc:sldMk cId="2631328841" sldId="273"/>
            <ac:spMk id="2" creationId="{AABEFE8C-A23E-40F7-A3CA-C1A0CD90E4E8}"/>
          </ac:spMkLst>
        </pc:spChg>
        <pc:spChg chg="mod">
          <ac:chgData name="Tiziana Pivotti" userId="c5da23c7878caf38" providerId="LiveId" clId="{00E0526C-7B34-4A7E-854D-7E386DBA77F3}" dt="2022-01-19T15:02:03.962" v="8788" actId="20577"/>
          <ac:spMkLst>
            <pc:docMk/>
            <pc:sldMk cId="2631328841" sldId="273"/>
            <ac:spMk id="3" creationId="{DC6E421B-9A86-4ACA-B7D1-528DFF4A08F7}"/>
          </ac:spMkLst>
        </pc:spChg>
      </pc:sldChg>
      <pc:sldChg chg="modSp new mod">
        <pc:chgData name="Tiziana Pivotti" userId="c5da23c7878caf38" providerId="LiveId" clId="{00E0526C-7B34-4A7E-854D-7E386DBA77F3}" dt="2022-01-19T14:59:50.359" v="8769" actId="113"/>
        <pc:sldMkLst>
          <pc:docMk/>
          <pc:sldMk cId="2485271520" sldId="274"/>
        </pc:sldMkLst>
        <pc:spChg chg="mod">
          <ac:chgData name="Tiziana Pivotti" userId="c5da23c7878caf38" providerId="LiveId" clId="{00E0526C-7B34-4A7E-854D-7E386DBA77F3}" dt="2022-01-15T16:48:23.229" v="7438" actId="14100"/>
          <ac:spMkLst>
            <pc:docMk/>
            <pc:sldMk cId="2485271520" sldId="274"/>
            <ac:spMk id="2" creationId="{1428C0FC-581D-46C3-9B28-9AC9B1B51FC9}"/>
          </ac:spMkLst>
        </pc:spChg>
        <pc:spChg chg="mod">
          <ac:chgData name="Tiziana Pivotti" userId="c5da23c7878caf38" providerId="LiveId" clId="{00E0526C-7B34-4A7E-854D-7E386DBA77F3}" dt="2022-01-19T14:59:50.359" v="8769" actId="113"/>
          <ac:spMkLst>
            <pc:docMk/>
            <pc:sldMk cId="2485271520" sldId="274"/>
            <ac:spMk id="3" creationId="{E582DDE6-CF6B-4C68-9B4A-431266159CD5}"/>
          </ac:spMkLst>
        </pc:spChg>
      </pc:sldChg>
      <pc:sldChg chg="modSp new mod">
        <pc:chgData name="Tiziana Pivotti" userId="c5da23c7878caf38" providerId="LiveId" clId="{00E0526C-7B34-4A7E-854D-7E386DBA77F3}" dt="2022-01-19T15:00:57.786" v="8773" actId="20577"/>
        <pc:sldMkLst>
          <pc:docMk/>
          <pc:sldMk cId="2611616318" sldId="275"/>
        </pc:sldMkLst>
        <pc:spChg chg="mod">
          <ac:chgData name="Tiziana Pivotti" userId="c5da23c7878caf38" providerId="LiveId" clId="{00E0526C-7B34-4A7E-854D-7E386DBA77F3}" dt="2022-01-15T16:36:45.227" v="6425" actId="122"/>
          <ac:spMkLst>
            <pc:docMk/>
            <pc:sldMk cId="2611616318" sldId="275"/>
            <ac:spMk id="2" creationId="{8ECAB943-E5AC-4B1C-9A36-B38B77CA786B}"/>
          </ac:spMkLst>
        </pc:spChg>
        <pc:spChg chg="mod">
          <ac:chgData name="Tiziana Pivotti" userId="c5da23c7878caf38" providerId="LiveId" clId="{00E0526C-7B34-4A7E-854D-7E386DBA77F3}" dt="2022-01-19T15:00:57.786" v="8773" actId="20577"/>
          <ac:spMkLst>
            <pc:docMk/>
            <pc:sldMk cId="2611616318" sldId="275"/>
            <ac:spMk id="3" creationId="{EB307EB5-9922-4BCA-B8A2-2D9535A4B605}"/>
          </ac:spMkLst>
        </pc:spChg>
      </pc:sldChg>
      <pc:sldChg chg="modSp new mod">
        <pc:chgData name="Tiziana Pivotti" userId="c5da23c7878caf38" providerId="LiveId" clId="{00E0526C-7B34-4A7E-854D-7E386DBA77F3}" dt="2022-01-19T09:56:16.411" v="7648" actId="123"/>
        <pc:sldMkLst>
          <pc:docMk/>
          <pc:sldMk cId="1021225020" sldId="276"/>
        </pc:sldMkLst>
        <pc:spChg chg="mod">
          <ac:chgData name="Tiziana Pivotti" userId="c5da23c7878caf38" providerId="LiveId" clId="{00E0526C-7B34-4A7E-854D-7E386DBA77F3}" dt="2022-01-15T16:47:52.020" v="7434" actId="122"/>
          <ac:spMkLst>
            <pc:docMk/>
            <pc:sldMk cId="1021225020" sldId="276"/>
            <ac:spMk id="2" creationId="{6D976359-C2B5-40D9-8DC5-87621761EB49}"/>
          </ac:spMkLst>
        </pc:spChg>
        <pc:spChg chg="mod">
          <ac:chgData name="Tiziana Pivotti" userId="c5da23c7878caf38" providerId="LiveId" clId="{00E0526C-7B34-4A7E-854D-7E386DBA77F3}" dt="2022-01-19T09:56:16.411" v="7648" actId="123"/>
          <ac:spMkLst>
            <pc:docMk/>
            <pc:sldMk cId="1021225020" sldId="276"/>
            <ac:spMk id="3" creationId="{7376125A-0F4D-4463-BC48-98976203FB0D}"/>
          </ac:spMkLst>
        </pc:spChg>
      </pc:sldChg>
      <pc:sldChg chg="addSp delSp modSp new mod modClrScheme chgLayout">
        <pc:chgData name="Tiziana Pivotti" userId="c5da23c7878caf38" providerId="LiveId" clId="{00E0526C-7B34-4A7E-854D-7E386DBA77F3}" dt="2022-01-19T15:02:21.534" v="8789" actId="14100"/>
        <pc:sldMkLst>
          <pc:docMk/>
          <pc:sldMk cId="356992281" sldId="277"/>
        </pc:sldMkLst>
        <pc:spChg chg="del mod ord">
          <ac:chgData name="Tiziana Pivotti" userId="c5da23c7878caf38" providerId="LiveId" clId="{00E0526C-7B34-4A7E-854D-7E386DBA77F3}" dt="2022-01-19T10:03:42.707" v="7663" actId="700"/>
          <ac:spMkLst>
            <pc:docMk/>
            <pc:sldMk cId="356992281" sldId="277"/>
            <ac:spMk id="2" creationId="{A6A4099E-8D8E-4505-AB78-C9F50824B921}"/>
          </ac:spMkLst>
        </pc:spChg>
        <pc:spChg chg="add mod ord">
          <ac:chgData name="Tiziana Pivotti" userId="c5da23c7878caf38" providerId="LiveId" clId="{00E0526C-7B34-4A7E-854D-7E386DBA77F3}" dt="2022-01-19T15:02:21.534" v="8789" actId="14100"/>
          <ac:spMkLst>
            <pc:docMk/>
            <pc:sldMk cId="356992281" sldId="277"/>
            <ac:spMk id="3" creationId="{CF490CA6-F0A6-4823-910B-9350EA855719}"/>
          </ac:spMkLst>
        </pc:spChg>
        <pc:spChg chg="add mod ord">
          <ac:chgData name="Tiziana Pivotti" userId="c5da23c7878caf38" providerId="LiveId" clId="{00E0526C-7B34-4A7E-854D-7E386DBA77F3}" dt="2022-01-19T10:36:31.096" v="8537" actId="123"/>
          <ac:spMkLst>
            <pc:docMk/>
            <pc:sldMk cId="356992281" sldId="277"/>
            <ac:spMk id="4" creationId="{7A90D22F-7DE2-449C-93D0-E80155E71C26}"/>
          </ac:spMkLst>
        </pc:spChg>
      </pc:sldChg>
      <pc:sldChg chg="modSp new mod">
        <pc:chgData name="Tiziana Pivotti" userId="c5da23c7878caf38" providerId="LiveId" clId="{00E0526C-7B34-4A7E-854D-7E386DBA77F3}" dt="2022-01-19T18:39:47.212" v="9619" actId="20577"/>
        <pc:sldMkLst>
          <pc:docMk/>
          <pc:sldMk cId="4163955136" sldId="278"/>
        </pc:sldMkLst>
        <pc:spChg chg="mod">
          <ac:chgData name="Tiziana Pivotti" userId="c5da23c7878caf38" providerId="LiveId" clId="{00E0526C-7B34-4A7E-854D-7E386DBA77F3}" dt="2022-01-19T15:11:08.289" v="9217" actId="20577"/>
          <ac:spMkLst>
            <pc:docMk/>
            <pc:sldMk cId="4163955136" sldId="278"/>
            <ac:spMk id="2" creationId="{E8671870-90A0-4A42-BB55-340B4E3CD12E}"/>
          </ac:spMkLst>
        </pc:spChg>
        <pc:spChg chg="mod">
          <ac:chgData name="Tiziana Pivotti" userId="c5da23c7878caf38" providerId="LiveId" clId="{00E0526C-7B34-4A7E-854D-7E386DBA77F3}" dt="2022-01-19T18:39:47.212" v="9619" actId="20577"/>
          <ac:spMkLst>
            <pc:docMk/>
            <pc:sldMk cId="4163955136" sldId="278"/>
            <ac:spMk id="3" creationId="{B768EDF5-4804-4D5E-BAB6-997702E993CA}"/>
          </ac:spMkLst>
        </pc:spChg>
      </pc:sldChg>
      <pc:sldChg chg="modSp new mod">
        <pc:chgData name="Tiziana Pivotti" userId="c5da23c7878caf38" providerId="LiveId" clId="{00E0526C-7B34-4A7E-854D-7E386DBA77F3}" dt="2022-01-19T15:15:47.023" v="9596" actId="114"/>
        <pc:sldMkLst>
          <pc:docMk/>
          <pc:sldMk cId="518337383" sldId="279"/>
        </pc:sldMkLst>
        <pc:spChg chg="mod">
          <ac:chgData name="Tiziana Pivotti" userId="c5da23c7878caf38" providerId="LiveId" clId="{00E0526C-7B34-4A7E-854D-7E386DBA77F3}" dt="2022-01-19T15:13:18.363" v="9402" actId="20577"/>
          <ac:spMkLst>
            <pc:docMk/>
            <pc:sldMk cId="518337383" sldId="279"/>
            <ac:spMk id="2" creationId="{120A52EF-2A3F-4A84-8D4F-6B2955C8C796}"/>
          </ac:spMkLst>
        </pc:spChg>
        <pc:spChg chg="mod">
          <ac:chgData name="Tiziana Pivotti" userId="c5da23c7878caf38" providerId="LiveId" clId="{00E0526C-7B34-4A7E-854D-7E386DBA77F3}" dt="2022-01-19T15:15:47.023" v="9596" actId="114"/>
          <ac:spMkLst>
            <pc:docMk/>
            <pc:sldMk cId="518337383" sldId="279"/>
            <ac:spMk id="3" creationId="{B3B7D4EE-510C-442E-AE3C-8489F180EF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DB98DE-FFBD-49D6-9D44-73B605519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23731"/>
            <a:ext cx="7766936" cy="3127105"/>
          </a:xfrm>
        </p:spPr>
        <p:txBody>
          <a:bodyPr/>
          <a:lstStyle/>
          <a:p>
            <a:pPr algn="ctr"/>
            <a:r>
              <a:rPr lang="it-IT" sz="6000" dirty="0"/>
              <a:t>L’APPRENDIMENTO: TEORIE E APPLICAZIONI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8EB934-CFFA-4338-8306-A7E7398C56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TERZO INCONTRO FORMAZIONE ALLA PROFESSIONE DOCENTE</a:t>
            </a:r>
          </a:p>
          <a:p>
            <a:pPr algn="ctr"/>
            <a:r>
              <a:rPr lang="it-IT" b="1" dirty="0">
                <a:solidFill>
                  <a:schemeClr val="tx1"/>
                </a:solidFill>
              </a:rPr>
              <a:t>A cura della </a:t>
            </a:r>
          </a:p>
          <a:p>
            <a:pPr algn="ctr"/>
            <a:r>
              <a:rPr lang="it-IT" b="1" dirty="0">
                <a:solidFill>
                  <a:schemeClr val="tx1"/>
                </a:solidFill>
              </a:rPr>
              <a:t>Prof.ssa Tiziana Pivotti</a:t>
            </a:r>
          </a:p>
        </p:txBody>
      </p:sp>
    </p:spTree>
    <p:extLst>
      <p:ext uri="{BB962C8B-B14F-4D97-AF65-F5344CB8AC3E}">
        <p14:creationId xmlns:p14="http://schemas.microsoft.com/office/powerpoint/2010/main" val="1993029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CF490CA6-F0A6-4823-910B-9350EA855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5976"/>
          </a:xfrm>
        </p:spPr>
        <p:txBody>
          <a:bodyPr/>
          <a:lstStyle/>
          <a:p>
            <a:pPr algn="ctr"/>
            <a:r>
              <a:rPr lang="it-IT" dirty="0"/>
              <a:t>HIP: ATKINSONS E SHIFFRIN 1972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90D22F-7DE2-449C-93D0-E80155E71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0181"/>
            <a:ext cx="8596668" cy="4371182"/>
          </a:xfrm>
        </p:spPr>
        <p:txBody>
          <a:bodyPr anchor="ctr">
            <a:normAutofit/>
          </a:bodyPr>
          <a:lstStyle/>
          <a:p>
            <a:pPr algn="just"/>
            <a:r>
              <a:rPr lang="it-IT" sz="2000" dirty="0"/>
              <a:t>In base alla teoria HIP il cervello umano è paragonabile ad un computer; essa riceve in input informazioni dall’esterno e produce una risposta verso l’ambiente esterno in output.</a:t>
            </a:r>
          </a:p>
          <a:p>
            <a:pPr algn="just"/>
            <a:r>
              <a:rPr lang="it-IT" sz="2000" dirty="0"/>
              <a:t>Proprio come nei computer, nello Hip è fondamentale il concetto di memoria. Gli studiosi Atkinsons e </a:t>
            </a:r>
            <a:r>
              <a:rPr lang="it-IT" sz="2000" dirty="0" err="1"/>
              <a:t>Shiffrin</a:t>
            </a:r>
            <a:r>
              <a:rPr lang="it-IT" sz="2000" dirty="0"/>
              <a:t> forniscono un modello della memoria umana noto come MULTIMAGAZZINO. </a:t>
            </a:r>
          </a:p>
          <a:p>
            <a:pPr algn="just"/>
            <a:r>
              <a:rPr lang="it-IT" sz="2000" dirty="0"/>
              <a:t>Secondo loro la memoria si divide in 3 tipi di memoria:</a:t>
            </a:r>
          </a:p>
          <a:p>
            <a:pPr lvl="1" algn="just"/>
            <a:r>
              <a:rPr lang="it-IT" sz="2000" dirty="0"/>
              <a:t>SENSORIALE</a:t>
            </a:r>
          </a:p>
          <a:p>
            <a:pPr lvl="1" algn="just"/>
            <a:r>
              <a:rPr lang="it-IT" sz="2000" dirty="0"/>
              <a:t>A BREVE TERMINE</a:t>
            </a:r>
          </a:p>
          <a:p>
            <a:pPr lvl="1" algn="just"/>
            <a:r>
              <a:rPr lang="it-IT" sz="2000" dirty="0"/>
              <a:t>A LUNGO TERMINE</a:t>
            </a:r>
          </a:p>
        </p:txBody>
      </p:sp>
    </p:spTree>
    <p:extLst>
      <p:ext uri="{BB962C8B-B14F-4D97-AF65-F5344CB8AC3E}">
        <p14:creationId xmlns:p14="http://schemas.microsoft.com/office/powerpoint/2010/main" val="35699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C4F124-0F17-49F7-9609-E66CE1413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1331"/>
          </a:xfrm>
        </p:spPr>
        <p:txBody>
          <a:bodyPr/>
          <a:lstStyle/>
          <a:p>
            <a:pPr algn="ctr"/>
            <a:r>
              <a:rPr lang="it-IT" b="1" dirty="0"/>
              <a:t>HIP: 3 SISTEMI DI MEMORIA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0892B3-072A-4BD6-8461-FB3315916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0931"/>
            <a:ext cx="9343744" cy="5243804"/>
          </a:xfrm>
        </p:spPr>
        <p:txBody>
          <a:bodyPr anchor="ctr">
            <a:normAutofit/>
          </a:bodyPr>
          <a:lstStyle/>
          <a:p>
            <a:r>
              <a:rPr lang="it-IT" sz="2200" dirty="0"/>
              <a:t>1. </a:t>
            </a:r>
            <a:r>
              <a:rPr lang="it-IT" sz="2200" b="1" dirty="0"/>
              <a:t>SENSORIAL</a:t>
            </a:r>
            <a:r>
              <a:rPr lang="it-IT" sz="2200" dirty="0"/>
              <a:t>E: dura da 0-2 secondi; riguarda processi percettivi legati ai 5 sensi</a:t>
            </a:r>
          </a:p>
          <a:p>
            <a:endParaRPr lang="it-IT" sz="2200" dirty="0"/>
          </a:p>
          <a:p>
            <a:r>
              <a:rPr lang="it-IT" sz="2200" dirty="0"/>
              <a:t>2. </a:t>
            </a:r>
            <a:r>
              <a:rPr lang="it-IT" sz="2200" b="1" dirty="0"/>
              <a:t>MEMORIA BREVE TERMINE O DI LAVORO</a:t>
            </a:r>
            <a:r>
              <a:rPr lang="it-IT" sz="2200" dirty="0"/>
              <a:t>: dura 10-30 secondi. Mantiene temporaneamente l’info per svolgere compiti + complessi solo se queste vengono decodificate (encoding), modificate/elaborate (</a:t>
            </a:r>
            <a:r>
              <a:rPr lang="it-IT" sz="2200" dirty="0" err="1"/>
              <a:t>consolidation</a:t>
            </a:r>
            <a:r>
              <a:rPr lang="it-IT" sz="2200" dirty="0"/>
              <a:t>), immagazzinate nella memoria a lungo T. (</a:t>
            </a:r>
            <a:r>
              <a:rPr lang="it-IT" sz="2200" dirty="0" err="1"/>
              <a:t>storing</a:t>
            </a:r>
            <a:r>
              <a:rPr lang="it-IT" sz="2200" dirty="0"/>
              <a:t>) : </a:t>
            </a:r>
          </a:p>
          <a:p>
            <a:endParaRPr lang="it-IT" sz="2200" dirty="0"/>
          </a:p>
          <a:p>
            <a:r>
              <a:rPr lang="it-IT" sz="2200" dirty="0"/>
              <a:t>3. </a:t>
            </a:r>
            <a:r>
              <a:rPr lang="it-IT" sz="2200" b="1" dirty="0"/>
              <a:t>MEMORIA A LUNGO TERMINE</a:t>
            </a:r>
            <a:r>
              <a:rPr lang="it-IT" sz="2200" dirty="0"/>
              <a:t>: dura tutta la vita; si suddivide in:</a:t>
            </a:r>
          </a:p>
          <a:p>
            <a:pPr lvl="1"/>
            <a:r>
              <a:rPr lang="it-IT" sz="2200" dirty="0"/>
              <a:t> memoria esplicita o dichiarativa, riguarda i saperi (episodica, semantica e autobiografica);</a:t>
            </a:r>
          </a:p>
          <a:p>
            <a:pPr lvl="1"/>
            <a:r>
              <a:rPr lang="it-IT" sz="2200" dirty="0"/>
              <a:t>memoria implicita o procedurale, riguarda come andare in bicicletta o fare una torta (abilità motorie, percettive e cognitive)</a:t>
            </a:r>
          </a:p>
        </p:txBody>
      </p:sp>
    </p:spTree>
    <p:extLst>
      <p:ext uri="{BB962C8B-B14F-4D97-AF65-F5344CB8AC3E}">
        <p14:creationId xmlns:p14="http://schemas.microsoft.com/office/powerpoint/2010/main" val="198934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26847-4795-4C31-A774-8F657292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7314"/>
          </a:xfrm>
        </p:spPr>
        <p:txBody>
          <a:bodyPr/>
          <a:lstStyle/>
          <a:p>
            <a:pPr algn="ctr"/>
            <a:r>
              <a:rPr lang="it-IT" dirty="0"/>
              <a:t>LA </a:t>
            </a:r>
            <a:r>
              <a:rPr lang="it-IT" b="1" dirty="0"/>
              <a:t>MEMORIA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16FE31-2467-46FB-BC20-20098511E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1559"/>
            <a:ext cx="9716968" cy="4736841"/>
          </a:xfrm>
        </p:spPr>
        <p:txBody>
          <a:bodyPr>
            <a:normAutofit/>
          </a:bodyPr>
          <a:lstStyle/>
          <a:p>
            <a:r>
              <a:rPr lang="it-IT" sz="2400" dirty="0"/>
              <a:t>È FUNZIONE CHE RISPETTO ALLE INFORMAZIONI CI PERMETTE DI:</a:t>
            </a:r>
          </a:p>
          <a:p>
            <a:pPr lvl="1"/>
            <a:r>
              <a:rPr lang="it-IT" sz="2400" dirty="0"/>
              <a:t>1. CODIFICARE: trasformare l’informazione in ingresso in uno schema/linguaggio noto (comprendere, selezionare, interpretare, elaborare).</a:t>
            </a:r>
          </a:p>
          <a:p>
            <a:pPr lvl="1"/>
            <a:r>
              <a:rPr lang="it-IT" sz="2400" dirty="0"/>
              <a:t>2. CONSERVARE: immagazzinamento delle informazioni secondo schemi o categorie.</a:t>
            </a:r>
          </a:p>
          <a:p>
            <a:pPr lvl="1"/>
            <a:r>
              <a:rPr lang="it-IT" sz="2400" dirty="0"/>
              <a:t>3. RECUPERARE: le informazioni vengono recuperate per accrescere, sintonizzare lo schema precedente o strutturarne uno nuovo.</a:t>
            </a:r>
          </a:p>
          <a:p>
            <a:r>
              <a:rPr lang="it-IT" sz="2400" dirty="0"/>
              <a:t>SCHEMA: è UNA STRUTTURA PERSONALE, COERENTE E SIGNIFICATIVA DI CONOSCENZE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690407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C28495-49A7-4752-8333-B4E0A54A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3339"/>
          </a:xfrm>
        </p:spPr>
        <p:txBody>
          <a:bodyPr/>
          <a:lstStyle/>
          <a:p>
            <a:pPr algn="ctr"/>
            <a:r>
              <a:rPr lang="it-IT" b="1" dirty="0"/>
              <a:t>STRATEGIE DI MEMORIA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0DB21A-C550-4FF3-889C-9C114CA61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4907"/>
            <a:ext cx="9800944" cy="4576456"/>
          </a:xfrm>
        </p:spPr>
        <p:txBody>
          <a:bodyPr>
            <a:noAutofit/>
          </a:bodyPr>
          <a:lstStyle/>
          <a:p>
            <a:r>
              <a:rPr lang="it-IT" sz="2000" dirty="0"/>
              <a:t>CODIFICA E RECUPERO DEVONO AVERE STESSA CHIAVE DI ARCHIVIAZIONE E DI ACCESSO.</a:t>
            </a:r>
          </a:p>
          <a:p>
            <a:r>
              <a:rPr lang="it-IT" sz="2000" dirty="0"/>
              <a:t>SPESSO CIO’ CHE SI DIMENTICA NON SI è MAI APPRESO.</a:t>
            </a:r>
          </a:p>
          <a:p>
            <a:r>
              <a:rPr lang="it-IT" sz="2000" dirty="0"/>
              <a:t>LE STRATEGIE DI MEMORIA SONO MODALITA’ PER AFFRONTARE UN COMPITO COGNITIVO; SONO UN LIVELLO SUPERIORE RISPETTO AL PROCESSO COGNITIVO.</a:t>
            </a:r>
          </a:p>
          <a:p>
            <a:r>
              <a:rPr lang="it-IT" sz="2000" dirty="0"/>
              <a:t>LE PRINCIPALI STRATEGIE DI MEMORIZZAZIONE SONO:</a:t>
            </a:r>
          </a:p>
          <a:p>
            <a:pPr lvl="1"/>
            <a:r>
              <a:rPr lang="it-IT" sz="2000" dirty="0"/>
              <a:t>1. REITERAZIONE MECCANICA</a:t>
            </a:r>
          </a:p>
          <a:p>
            <a:pPr lvl="1"/>
            <a:r>
              <a:rPr lang="it-IT" sz="2000" dirty="0"/>
              <a:t>2. RIPETIZIONE INTEGRATIVA</a:t>
            </a:r>
          </a:p>
          <a:p>
            <a:pPr lvl="1"/>
            <a:r>
              <a:rPr lang="it-IT" sz="2000" dirty="0"/>
              <a:t>3. ASSOCIAZIONE</a:t>
            </a:r>
          </a:p>
          <a:p>
            <a:pPr lvl="1"/>
            <a:r>
              <a:rPr lang="it-IT" sz="2000" dirty="0"/>
              <a:t>4. ORGANIZZAZIONE: il materiale appreso va organizzato secondo criteri, categorie, mappe o schemi concettuali e collegato a quanto precedentemente appreso (collegamento tra vecchio e nuovo sapere).</a:t>
            </a:r>
          </a:p>
        </p:txBody>
      </p:sp>
    </p:spTree>
    <p:extLst>
      <p:ext uri="{BB962C8B-B14F-4D97-AF65-F5344CB8AC3E}">
        <p14:creationId xmlns:p14="http://schemas.microsoft.com/office/powerpoint/2010/main" val="3379308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50DB24-933A-4D56-B8BE-4268234BD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2629"/>
          </a:xfrm>
        </p:spPr>
        <p:txBody>
          <a:bodyPr/>
          <a:lstStyle/>
          <a:p>
            <a:pPr algn="ctr"/>
            <a:r>
              <a:rPr lang="it-IT" b="1" dirty="0"/>
              <a:t>METAMEMORIA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DD0E5F-3023-415B-9AB0-CE61403BE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3527"/>
            <a:ext cx="8596668" cy="4417835"/>
          </a:xfrm>
        </p:spPr>
        <p:txBody>
          <a:bodyPr>
            <a:normAutofit/>
          </a:bodyPr>
          <a:lstStyle/>
          <a:p>
            <a:r>
              <a:rPr lang="it-IT" sz="2400" b="1" dirty="0"/>
              <a:t>È CONOSCENZA E CONTROLLO DEI PROCESSI DI MEMORIA</a:t>
            </a:r>
          </a:p>
          <a:p>
            <a:r>
              <a:rPr lang="it-IT" sz="2400" b="1" dirty="0"/>
              <a:t>LE DIFFICOLTA’ DI MEMORIA SONO IMPUTABILI A SCARSO USO DI STRATEGIE. IN PARTICOLARE A :</a:t>
            </a:r>
          </a:p>
          <a:p>
            <a:pPr lvl="1"/>
            <a:r>
              <a:rPr lang="it-IT" sz="2400" b="1" dirty="0"/>
              <a:t>DEFICIT DI MEDIAZIONE: mancano le abilità di base</a:t>
            </a:r>
          </a:p>
          <a:p>
            <a:pPr lvl="1"/>
            <a:r>
              <a:rPr lang="it-IT" sz="2400" b="1" dirty="0"/>
              <a:t>DEFICIT DI PRODUZIONE: mancano le strategie</a:t>
            </a:r>
          </a:p>
          <a:p>
            <a:r>
              <a:rPr lang="it-IT" sz="2400" b="1" dirty="0"/>
              <a:t>LA PRESTAZIONE DI MEMORIA è IL RISULTATO DI UNO STUDIO STRATEGICO</a:t>
            </a:r>
          </a:p>
          <a:p>
            <a:r>
              <a:rPr lang="it-IT" sz="2400" b="1" dirty="0"/>
              <a:t>INSEGNARE A STUDIARE è </a:t>
            </a:r>
            <a:r>
              <a:rPr lang="it-IT" sz="2400" b="1" u="sng" dirty="0"/>
              <a:t>UN OBIETTIVO DIDATTICO RILEVANTE</a:t>
            </a:r>
          </a:p>
        </p:txBody>
      </p:sp>
    </p:spTree>
    <p:extLst>
      <p:ext uri="{BB962C8B-B14F-4D97-AF65-F5344CB8AC3E}">
        <p14:creationId xmlns:p14="http://schemas.microsoft.com/office/powerpoint/2010/main" val="3771283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871E14-0C6F-4146-8B06-04C3C5B6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6645"/>
          </a:xfrm>
        </p:spPr>
        <p:txBody>
          <a:bodyPr/>
          <a:lstStyle/>
          <a:p>
            <a:pPr algn="ctr"/>
            <a:r>
              <a:rPr lang="it-IT" b="1" dirty="0"/>
              <a:t>STUDIO STRATEGICO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539E8F-AF0F-4B4B-BF61-00C3D2593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1519"/>
            <a:ext cx="8596668" cy="4389844"/>
          </a:xfrm>
        </p:spPr>
        <p:txBody>
          <a:bodyPr>
            <a:normAutofit/>
          </a:bodyPr>
          <a:lstStyle/>
          <a:p>
            <a:r>
              <a:rPr lang="it-IT" sz="2200" dirty="0"/>
              <a:t>APPRENDERE è attività diversa dallo studio: si apprendono comportamenti, conoscenze, procedure, emozioni. </a:t>
            </a:r>
          </a:p>
          <a:p>
            <a:r>
              <a:rPr lang="it-IT" sz="2200" dirty="0"/>
              <a:t>STUDIARE è UNA FORMA DI APPRENDIMENTO CHE HA COME SCOPO APPRENDERE DA UN TESTO (INTENZIONALITA’)</a:t>
            </a:r>
          </a:p>
          <a:p>
            <a:r>
              <a:rPr lang="it-IT" sz="2200" dirty="0"/>
              <a:t>STUDIO è COMPOSTO DAI SEGUENTI PROCESSI COGNITIVI:</a:t>
            </a:r>
          </a:p>
          <a:p>
            <a:pPr lvl="1"/>
            <a:r>
              <a:rPr lang="it-IT" sz="2200" dirty="0"/>
              <a:t>ATTENZIONE</a:t>
            </a:r>
          </a:p>
          <a:p>
            <a:pPr lvl="1"/>
            <a:r>
              <a:rPr lang="it-IT" sz="2200" dirty="0"/>
              <a:t>LETTURA/COMPRENSIONE</a:t>
            </a:r>
          </a:p>
          <a:p>
            <a:pPr lvl="1"/>
            <a:r>
              <a:rPr lang="it-IT" sz="2200" dirty="0"/>
              <a:t>SELEZIONE</a:t>
            </a:r>
          </a:p>
          <a:p>
            <a:pPr lvl="1"/>
            <a:r>
              <a:rPr lang="it-IT" sz="2200" dirty="0"/>
              <a:t>ORGANIZZAZIONE</a:t>
            </a:r>
          </a:p>
          <a:p>
            <a:pPr lvl="1"/>
            <a:r>
              <a:rPr lang="it-IT" sz="2200" dirty="0"/>
              <a:t>MEMORIZZAZIONE</a:t>
            </a:r>
          </a:p>
        </p:txBody>
      </p:sp>
    </p:spTree>
    <p:extLst>
      <p:ext uri="{BB962C8B-B14F-4D97-AF65-F5344CB8AC3E}">
        <p14:creationId xmlns:p14="http://schemas.microsoft.com/office/powerpoint/2010/main" val="2642311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C81F82-B1C4-43B3-ADF6-719C53A25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9363"/>
          </a:xfrm>
        </p:spPr>
        <p:txBody>
          <a:bodyPr/>
          <a:lstStyle/>
          <a:p>
            <a:pPr algn="ctr"/>
            <a:r>
              <a:rPr lang="it-IT" b="1" dirty="0"/>
              <a:t>LO STUDIO: 4 FASI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C18346-BAC7-4724-AB48-D3ECA87D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4865"/>
            <a:ext cx="9325082" cy="4730621"/>
          </a:xfrm>
        </p:spPr>
        <p:txBody>
          <a:bodyPr>
            <a:normAutofit/>
          </a:bodyPr>
          <a:lstStyle/>
          <a:p>
            <a:r>
              <a:rPr lang="it-IT" dirty="0"/>
              <a:t>1</a:t>
            </a:r>
            <a:r>
              <a:rPr lang="it-IT" sz="2400" dirty="0"/>
              <a:t>. PRELETTURA: orientarsi al testo</a:t>
            </a:r>
          </a:p>
          <a:p>
            <a:r>
              <a:rPr lang="it-IT" sz="2400" dirty="0"/>
              <a:t>2. LETTURA/COMPRENSIONE/SELEZIONE/ELABORAZIONE (organizzazione)</a:t>
            </a:r>
          </a:p>
          <a:p>
            <a:r>
              <a:rPr lang="it-IT" sz="2400" dirty="0"/>
              <a:t>3. MEMORIZZAZIONE: attivazione strategie</a:t>
            </a:r>
          </a:p>
          <a:p>
            <a:r>
              <a:rPr lang="it-IT" sz="2400" dirty="0"/>
              <a:t>4. METACOGNIZIONE: processo di controllo del proprio modo di apprendere e memorizzare. Ogni persona ha un proprio modo di apprendere che si chiama STILE COGNITIVO che è:</a:t>
            </a:r>
          </a:p>
          <a:p>
            <a:pPr lvl="1"/>
            <a:r>
              <a:rPr lang="it-IT" sz="2400" dirty="0"/>
              <a:t>UNA MODALITA’ DI UTILIZZO DELLA PROPRIA INTELLIGENZA; è PLASTICO, può privilegiare STRATEGIE VERBALI o STRATEGIE IMMAGINATIVE</a:t>
            </a:r>
          </a:p>
        </p:txBody>
      </p:sp>
    </p:spTree>
    <p:extLst>
      <p:ext uri="{BB962C8B-B14F-4D97-AF65-F5344CB8AC3E}">
        <p14:creationId xmlns:p14="http://schemas.microsoft.com/office/powerpoint/2010/main" val="2871306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3E705E-B83C-4ACE-9AC3-3DA72F214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STILE DI APPRENDIMENTO/STILE DI INSEGNAMENTO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D5B4AF-F60C-49F5-8ED0-CB13B1F9E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8"/>
            <a:ext cx="9418388" cy="4417493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/>
              <a:t>1. SE CONGRUENTE va a VANTAGGIO DELLO STUDENTE</a:t>
            </a:r>
          </a:p>
          <a:p>
            <a:r>
              <a:rPr lang="it-IT" sz="2400" dirty="0"/>
              <a:t>2. SE DISCORDANTE genera DIFFICOLTA’ DI APPRENDIMENTO NEGLI STUDENTI</a:t>
            </a:r>
          </a:p>
          <a:p>
            <a:endParaRPr lang="it-IT" dirty="0"/>
          </a:p>
          <a:p>
            <a:r>
              <a:rPr lang="it-IT" sz="2000" dirty="0"/>
              <a:t>COME FARE? Il docente deve: </a:t>
            </a:r>
          </a:p>
          <a:p>
            <a:pPr lvl="1"/>
            <a:r>
              <a:rPr lang="it-IT" sz="2000" dirty="0"/>
              <a:t>sapere che esistono diversi stili cognitivi di apprendimento;</a:t>
            </a:r>
          </a:p>
          <a:p>
            <a:pPr lvl="1"/>
            <a:r>
              <a:rPr lang="it-IT" sz="2000" dirty="0"/>
              <a:t>Verificare qual è il proprio stile di insegnamento (vedi test, fascicolo presso centralino);</a:t>
            </a:r>
          </a:p>
          <a:p>
            <a:pPr lvl="1"/>
            <a:r>
              <a:rPr lang="it-IT" sz="2000" dirty="0"/>
              <a:t>Non negare quello che lo studente sa fare;</a:t>
            </a:r>
          </a:p>
          <a:p>
            <a:pPr lvl="1"/>
            <a:r>
              <a:rPr lang="it-IT" sz="2000" dirty="0"/>
              <a:t>Variare il proprio repertorio di metodi di insegnamento;</a:t>
            </a:r>
          </a:p>
          <a:p>
            <a:pPr lvl="1"/>
            <a:r>
              <a:rPr lang="it-IT" sz="2000" dirty="0"/>
              <a:t>Favorire molteplicità di situazioni stimolo;</a:t>
            </a:r>
          </a:p>
          <a:p>
            <a:pPr lvl="1"/>
            <a:r>
              <a:rPr lang="it-IT" sz="2000" dirty="0"/>
              <a:t>Per i DSA ridurre il materiale di lettura o di calcolo.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6596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2E344B-1A32-4177-85B3-CD995409A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3967"/>
          </a:xfrm>
        </p:spPr>
        <p:txBody>
          <a:bodyPr/>
          <a:lstStyle/>
          <a:p>
            <a:pPr algn="ctr"/>
            <a:r>
              <a:rPr lang="it-IT" b="1" dirty="0"/>
              <a:t>ATTENZIONE (E CONCENTRAZIONE)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801452-383E-42E7-863B-08F167C21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7543"/>
            <a:ext cx="9203784" cy="44738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sz="2400" dirty="0"/>
              <a:t>È un sistema che regola l’attività dei processi mentali filtrando e orientando la percezione verso le informazioni rilevanti, per rispondere in modo adeguato alle richieste ambientali;</a:t>
            </a:r>
          </a:p>
          <a:p>
            <a:r>
              <a:rPr lang="it-IT" sz="2400" dirty="0"/>
              <a:t>HA 3 SCOPI:</a:t>
            </a:r>
          </a:p>
          <a:p>
            <a:pPr lvl="1"/>
            <a:r>
              <a:rPr lang="it-IT" sz="2400" dirty="0"/>
              <a:t>MONITORARE LE INTERAZIONI CON L’AMBIENTE;</a:t>
            </a:r>
          </a:p>
          <a:p>
            <a:pPr lvl="1"/>
            <a:r>
              <a:rPr lang="it-IT" sz="2400" dirty="0"/>
              <a:t>SINTETIZZARE IL NOSTRO PASSATO;</a:t>
            </a:r>
          </a:p>
          <a:p>
            <a:pPr lvl="1"/>
            <a:r>
              <a:rPr lang="it-IT" sz="2400" dirty="0"/>
              <a:t>CONTROLLARE E PIANIFICARE LE AZIONI FUTURE;</a:t>
            </a:r>
          </a:p>
          <a:p>
            <a:r>
              <a:rPr lang="it-IT" sz="2400" dirty="0"/>
              <a:t>PRENDERE UNA DECISIONE, RISOLVERE UN PROBLEMA, COMPRENDERE ESIGONO: ATTENZIONE – PIANIFICAZIONE - CONTROLLO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1680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92C12-8525-4308-9DD0-A6451953F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1959"/>
          </a:xfrm>
        </p:spPr>
        <p:txBody>
          <a:bodyPr/>
          <a:lstStyle/>
          <a:p>
            <a:pPr algn="ctr"/>
            <a:r>
              <a:rPr lang="it-IT" b="1" dirty="0"/>
              <a:t>FUNZIONI DELL’ATTENZIONE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0609FB-C65D-4720-9917-09F720930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95535"/>
            <a:ext cx="9381066" cy="4652865"/>
          </a:xfrm>
        </p:spPr>
        <p:txBody>
          <a:bodyPr>
            <a:noAutofit/>
          </a:bodyPr>
          <a:lstStyle/>
          <a:p>
            <a:r>
              <a:rPr lang="it-IT" sz="2400" dirty="0"/>
              <a:t>1. ATTENZIONE SELETTIVA: capacità di selezionare un ristretto n. di stimoli (CONCENTRAZIONE); si opera in situazioni che richiedono molta energia mentale;</a:t>
            </a:r>
          </a:p>
          <a:p>
            <a:r>
              <a:rPr lang="it-IT" sz="2400" dirty="0"/>
              <a:t>2. VIGILANZA: è l’attenzione per periodi prolungati; quando il compito diventa noioso cala l’attenzione. (l’insegnante deve calibrare il carico </a:t>
            </a:r>
            <a:r>
              <a:rPr lang="it-IT" sz="2400" dirty="0" err="1"/>
              <a:t>attentivo</a:t>
            </a:r>
            <a:r>
              <a:rPr lang="it-IT" sz="2400" dirty="0"/>
              <a:t>). Implica attesa passiva (LA RICERCA invece è processo attivo di scansione). L’insegnante deve calibrare questi due momenti;</a:t>
            </a:r>
          </a:p>
          <a:p>
            <a:r>
              <a:rPr lang="it-IT" sz="2400" dirty="0"/>
              <a:t>3. ATTENZIONE DIVISA: è distribuzione di risorse </a:t>
            </a:r>
            <a:r>
              <a:rPr lang="it-IT" sz="2400" dirty="0" err="1"/>
              <a:t>attentive</a:t>
            </a:r>
            <a:r>
              <a:rPr lang="it-IT" sz="2400" dirty="0"/>
              <a:t> sotto controllo consapevole e riorientato su + compiti contemporaneamente;</a:t>
            </a:r>
          </a:p>
        </p:txBody>
      </p:sp>
    </p:spTree>
    <p:extLst>
      <p:ext uri="{BB962C8B-B14F-4D97-AF65-F5344CB8AC3E}">
        <p14:creationId xmlns:p14="http://schemas.microsoft.com/office/powerpoint/2010/main" val="331646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671870-90A0-4A42-BB55-340B4E3CD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ARGOMENTI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68EDF5-4804-4D5E-BAB6-997702E99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Premessa</a:t>
            </a:r>
          </a:p>
          <a:p>
            <a:r>
              <a:rPr lang="it-IT" dirty="0"/>
              <a:t>HIP: Human Information Processing</a:t>
            </a:r>
          </a:p>
          <a:p>
            <a:r>
              <a:rPr lang="it-IT" dirty="0"/>
              <a:t>La memoria</a:t>
            </a:r>
          </a:p>
          <a:p>
            <a:r>
              <a:rPr lang="it-IT" dirty="0"/>
              <a:t>Strategie di memoria</a:t>
            </a:r>
          </a:p>
          <a:p>
            <a:r>
              <a:rPr lang="it-IT" dirty="0"/>
              <a:t>Studio</a:t>
            </a:r>
          </a:p>
          <a:p>
            <a:r>
              <a:rPr lang="it-IT" dirty="0"/>
              <a:t>Strategie di studio</a:t>
            </a:r>
          </a:p>
          <a:p>
            <a:r>
              <a:rPr lang="it-IT" dirty="0"/>
              <a:t>L’attenzione</a:t>
            </a:r>
          </a:p>
          <a:p>
            <a:r>
              <a:rPr lang="it-IT" dirty="0"/>
              <a:t>Allegati:</a:t>
            </a:r>
          </a:p>
          <a:p>
            <a:pPr lvl="1"/>
            <a:r>
              <a:rPr lang="it-IT" dirty="0"/>
              <a:t>Struttura lezione</a:t>
            </a:r>
          </a:p>
          <a:p>
            <a:pPr lvl="1"/>
            <a:r>
              <a:rPr lang="it-IT" dirty="0"/>
              <a:t>Vademecum: Studiare? Mi piace!</a:t>
            </a:r>
          </a:p>
        </p:txBody>
      </p:sp>
    </p:spTree>
    <p:extLst>
      <p:ext uri="{BB962C8B-B14F-4D97-AF65-F5344CB8AC3E}">
        <p14:creationId xmlns:p14="http://schemas.microsoft.com/office/powerpoint/2010/main" val="4163955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211BB6-6028-402F-A1EA-BCBBFA3B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3298"/>
          </a:xfrm>
        </p:spPr>
        <p:txBody>
          <a:bodyPr/>
          <a:lstStyle/>
          <a:p>
            <a:pPr algn="ctr"/>
            <a:r>
              <a:rPr lang="it-IT" b="1" dirty="0"/>
              <a:t>RUOLO DELL’ATTENZIONE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927B8B-2E41-4350-9485-58260EF76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898"/>
            <a:ext cx="9502364" cy="5107927"/>
          </a:xfrm>
        </p:spPr>
        <p:txBody>
          <a:bodyPr>
            <a:normAutofit/>
          </a:bodyPr>
          <a:lstStyle/>
          <a:p>
            <a:r>
              <a:rPr lang="it-IT" sz="2000" dirty="0"/>
              <a:t>FA DA FILTRO;</a:t>
            </a:r>
          </a:p>
          <a:p>
            <a:r>
              <a:rPr lang="it-IT" sz="2000" dirty="0"/>
              <a:t>REGOLA E SELEZIONA LE INFO;</a:t>
            </a:r>
          </a:p>
          <a:p>
            <a:r>
              <a:rPr lang="it-IT" sz="2000" dirty="0"/>
              <a:t>E’ PREREQUISITO DELL’APPRENDIMENTO: </a:t>
            </a:r>
          </a:p>
          <a:p>
            <a:pPr lvl="1"/>
            <a:r>
              <a:rPr lang="it-IT" sz="2000" dirty="0"/>
              <a:t>I compiti scolastici richiedono manipolazione dell’info;</a:t>
            </a:r>
          </a:p>
          <a:p>
            <a:pPr lvl="1"/>
            <a:r>
              <a:rPr lang="it-IT" sz="2000" dirty="0"/>
              <a:t>Risorsa per svolgere compiti cognitivi complessi (eccetto per DSA che la utilizzano per abilità non automatizzate (leggere, scrivere, calcolare);</a:t>
            </a:r>
          </a:p>
          <a:p>
            <a:pPr lvl="1"/>
            <a:r>
              <a:rPr lang="it-IT" sz="2000" dirty="0"/>
              <a:t>Gli studenti imparano a tenere sotto controllo i pensieri distraenti, emozioni o situazioni non rilevanti per il compito che stanno svolgendo.</a:t>
            </a:r>
          </a:p>
          <a:p>
            <a:pPr lvl="1"/>
            <a:r>
              <a:rPr lang="it-IT" sz="2000" dirty="0"/>
              <a:t>Il livello di attenzione è regolato da: </a:t>
            </a:r>
          </a:p>
          <a:p>
            <a:pPr lvl="2"/>
            <a:r>
              <a:rPr lang="it-IT" sz="2000" dirty="0"/>
              <a:t>Caratteristiche del soggetto</a:t>
            </a:r>
          </a:p>
          <a:p>
            <a:pPr lvl="2"/>
            <a:r>
              <a:rPr lang="it-IT" sz="2000" dirty="0"/>
              <a:t>Caratteristiche ambientali</a:t>
            </a:r>
          </a:p>
          <a:p>
            <a:pPr lvl="2"/>
            <a:r>
              <a:rPr lang="it-IT" sz="2000" dirty="0"/>
              <a:t>Dalle caratteristiche del compito</a:t>
            </a:r>
          </a:p>
          <a:p>
            <a:pPr lvl="2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9186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AC923E-A220-40A9-AA9A-C53D67022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4637"/>
          </a:xfrm>
        </p:spPr>
        <p:txBody>
          <a:bodyPr/>
          <a:lstStyle/>
          <a:p>
            <a:pPr algn="ctr"/>
            <a:r>
              <a:rPr lang="it-IT" b="1" dirty="0"/>
              <a:t>DISTURBI DELL’ATTENZIONE: ADHD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FE0377-F525-449B-A10D-C2BC05833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4237"/>
            <a:ext cx="8596668" cy="4567125"/>
          </a:xfrm>
        </p:spPr>
        <p:txBody>
          <a:bodyPr>
            <a:normAutofit/>
          </a:bodyPr>
          <a:lstStyle/>
          <a:p>
            <a:r>
              <a:rPr lang="it-IT" sz="2000" b="1" dirty="0"/>
              <a:t>5% RIGUARDA I MASCHI</a:t>
            </a:r>
          </a:p>
          <a:p>
            <a:r>
              <a:rPr lang="it-IT" sz="2000" b="1" dirty="0"/>
              <a:t>1,25% RIGUARDA LE FEMMINE</a:t>
            </a:r>
          </a:p>
          <a:p>
            <a:r>
              <a:rPr lang="it-IT" sz="2000" b="1" dirty="0"/>
              <a:t>IL DISTURBO PUO’ ESSERE:</a:t>
            </a:r>
          </a:p>
          <a:p>
            <a:pPr lvl="1"/>
            <a:r>
              <a:rPr lang="it-IT" sz="2000" b="1" dirty="0"/>
              <a:t>DELL’ATTENZIONE</a:t>
            </a:r>
          </a:p>
          <a:p>
            <a:pPr lvl="1"/>
            <a:r>
              <a:rPr lang="it-IT" sz="2000" b="1" dirty="0"/>
              <a:t>DELL’IPERATTIVITA’</a:t>
            </a:r>
          </a:p>
          <a:p>
            <a:pPr lvl="1"/>
            <a:r>
              <a:rPr lang="it-IT" sz="2000" b="1" dirty="0"/>
              <a:t>DISTURBO COMBINATO</a:t>
            </a:r>
          </a:p>
          <a:p>
            <a:r>
              <a:rPr lang="it-IT" sz="2000" b="1" dirty="0"/>
              <a:t>CONSEGUENZE:</a:t>
            </a:r>
          </a:p>
          <a:p>
            <a:pPr lvl="1"/>
            <a:r>
              <a:rPr lang="it-IT" sz="2000" b="1" dirty="0"/>
              <a:t>MANCATA PIANIFICAZIONE</a:t>
            </a:r>
          </a:p>
          <a:p>
            <a:pPr lvl="1"/>
            <a:r>
              <a:rPr lang="it-IT" sz="2000" b="1" dirty="0"/>
              <a:t>MANCATA ORGANIZZAZIONE</a:t>
            </a:r>
          </a:p>
          <a:p>
            <a:pPr lvl="1"/>
            <a:r>
              <a:rPr lang="it-IT" sz="2000" b="1" dirty="0"/>
              <a:t>MANCATO UTILIZZO DI STRATEGIE</a:t>
            </a:r>
          </a:p>
        </p:txBody>
      </p:sp>
    </p:spTree>
    <p:extLst>
      <p:ext uri="{BB962C8B-B14F-4D97-AF65-F5344CB8AC3E}">
        <p14:creationId xmlns:p14="http://schemas.microsoft.com/office/powerpoint/2010/main" val="3851901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0A52EF-2A3F-4A84-8D4F-6B2955C8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BIBLIOGRAFIA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B7D4EE-510C-442E-AE3C-8489F180E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Cornoldi</a:t>
            </a:r>
            <a:r>
              <a:rPr lang="it-IT" dirty="0"/>
              <a:t>, De Beni, </a:t>
            </a:r>
            <a:r>
              <a:rPr lang="it-IT" i="1" dirty="0"/>
              <a:t>Imparare a studiare</a:t>
            </a:r>
            <a:r>
              <a:rPr lang="it-IT" dirty="0"/>
              <a:t>, Erikson</a:t>
            </a:r>
          </a:p>
          <a:p>
            <a:r>
              <a:rPr lang="it-IT" dirty="0"/>
              <a:t>De Beni, Pazzaglia, </a:t>
            </a:r>
            <a:r>
              <a:rPr lang="it-IT" dirty="0" err="1"/>
              <a:t>Zamperlin</a:t>
            </a:r>
            <a:r>
              <a:rPr lang="it-IT" dirty="0"/>
              <a:t>, Molin, </a:t>
            </a:r>
            <a:r>
              <a:rPr lang="it-IT" i="1" dirty="0"/>
              <a:t>Psicologia cognitiva dell’apprendimento</a:t>
            </a:r>
            <a:r>
              <a:rPr lang="it-IT" dirty="0"/>
              <a:t>, Erikson</a:t>
            </a:r>
          </a:p>
          <a:p>
            <a:r>
              <a:rPr lang="it-IT" dirty="0" err="1"/>
              <a:t>Cornoldi</a:t>
            </a:r>
            <a:r>
              <a:rPr lang="it-IT" dirty="0"/>
              <a:t>, Caponi, </a:t>
            </a:r>
            <a:r>
              <a:rPr lang="it-IT" i="1" dirty="0"/>
              <a:t>Memoria e metacognizione</a:t>
            </a:r>
            <a:r>
              <a:rPr lang="it-IT" dirty="0"/>
              <a:t>, Erikson</a:t>
            </a:r>
          </a:p>
        </p:txBody>
      </p:sp>
    </p:spTree>
    <p:extLst>
      <p:ext uri="{BB962C8B-B14F-4D97-AF65-F5344CB8AC3E}">
        <p14:creationId xmlns:p14="http://schemas.microsoft.com/office/powerpoint/2010/main" val="51833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28C0FC-581D-46C3-9B28-9AC9B1B5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5976"/>
          </a:xfrm>
        </p:spPr>
        <p:txBody>
          <a:bodyPr/>
          <a:lstStyle/>
          <a:p>
            <a:pPr algn="ctr"/>
            <a:r>
              <a:rPr lang="it-IT" dirty="0"/>
              <a:t>PREMESSA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82DDE6-CF6B-4C68-9B4A-431266159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873"/>
            <a:ext cx="8596668" cy="4464489"/>
          </a:xfrm>
        </p:spPr>
        <p:txBody>
          <a:bodyPr>
            <a:normAutofit/>
          </a:bodyPr>
          <a:lstStyle/>
          <a:p>
            <a:pPr algn="just"/>
            <a:r>
              <a:rPr lang="it-IT" sz="2000" dirty="0"/>
              <a:t>I rapidi cambiamenti che si stanno verificando nella società europea pongono nuove sfide alla scuola: l’apprendimento che in essa si manifesta deve tradursi in competenze per gli studenti (pensiero critico, creatività, disponibilità a lavorare in gruppo).</a:t>
            </a:r>
          </a:p>
          <a:p>
            <a:pPr algn="just"/>
            <a:r>
              <a:rPr lang="it-IT" sz="2000" dirty="0"/>
              <a:t>Gli orientamenti psico-pedagogici più recenti descrivono l’apprendimento un’abilità complessa, che risulta dall’interazione di processi cognitivi, emotivo/motivazionali, sociali e sottolineano il ruolo centrale dell’alunno nella costruzione dei saperi. </a:t>
            </a:r>
          </a:p>
          <a:p>
            <a:pPr algn="just"/>
            <a:r>
              <a:rPr lang="it-IT" sz="2000" dirty="0"/>
              <a:t>Secondo la prospettiva della </a:t>
            </a:r>
            <a:r>
              <a:rPr lang="it-IT" sz="2000" b="1" dirty="0"/>
              <a:t>psicologia cognitivista </a:t>
            </a:r>
            <a:r>
              <a:rPr lang="it-IT" sz="2000" dirty="0"/>
              <a:t>l’apprendimento è un </a:t>
            </a:r>
            <a:r>
              <a:rPr lang="it-IT" sz="2000" b="1" dirty="0"/>
              <a:t>processo costruttivo</a:t>
            </a:r>
            <a:r>
              <a:rPr lang="it-IT" sz="2000" dirty="0"/>
              <a:t>: la conoscenza si costruisce, elaborando le informazioni provenienti dall’esterno e integrandole nelle proprie strutture cognitive (mappe cognitive o schemi)</a:t>
            </a:r>
          </a:p>
        </p:txBody>
      </p:sp>
    </p:spTree>
    <p:extLst>
      <p:ext uri="{BB962C8B-B14F-4D97-AF65-F5344CB8AC3E}">
        <p14:creationId xmlns:p14="http://schemas.microsoft.com/office/powerpoint/2010/main" val="248527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976359-C2B5-40D9-8DC5-87621761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6604"/>
          </a:xfrm>
        </p:spPr>
        <p:txBody>
          <a:bodyPr/>
          <a:lstStyle/>
          <a:p>
            <a:pPr algn="ctr"/>
            <a:r>
              <a:rPr lang="it-IT" dirty="0"/>
              <a:t>PREMESSA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76125A-0F4D-4463-BC48-98976203F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593"/>
            <a:ext cx="8596668" cy="4641770"/>
          </a:xfrm>
        </p:spPr>
        <p:txBody>
          <a:bodyPr anchor="ctr"/>
          <a:lstStyle/>
          <a:p>
            <a:pPr algn="just"/>
            <a:r>
              <a:rPr lang="it-IT" sz="2000" dirty="0"/>
              <a:t>Il processo costruttivo è favorito negli «ambienti di apprendimento» che abbandonano il paradigma dell’insegnamento tradizionale (docente in cattedra e allievi sui banchi) per passare a quello dell’apprendimento per scoperta;</a:t>
            </a:r>
          </a:p>
          <a:p>
            <a:pPr algn="just"/>
            <a:r>
              <a:rPr lang="it-IT" sz="2000" dirty="0"/>
              <a:t>Con l’ ambiente di apprendimento si passa da una visione centrata sull’insegnamento (si insegna che cosa?) ad una prospettiva focalizzata sul soggetto che apprende e sui suoi processi.</a:t>
            </a:r>
          </a:p>
          <a:p>
            <a:pPr algn="just"/>
            <a:r>
              <a:rPr lang="it-IT" sz="2000" dirty="0"/>
              <a:t>Seconda questa nuova prospettiva gli insegnanti devono far evolvere le classi tradizionali in «Comunità che apprendono» dove gli studenti, condividendo discorsi, pratiche, progetti e conoscenze sono incoraggiati a porre questioni, a generare ipotesi e a verificarne la validità.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1225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CAB943-E5AC-4B1C-9A36-B38B77CA7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6016"/>
          </a:xfrm>
        </p:spPr>
        <p:txBody>
          <a:bodyPr/>
          <a:lstStyle/>
          <a:p>
            <a:pPr algn="ctr"/>
            <a:r>
              <a:rPr lang="it-IT" dirty="0"/>
              <a:t>PREMESSA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307EB5-9922-4BCA-B8A2-2D9535A4B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4237"/>
            <a:ext cx="8596668" cy="4567125"/>
          </a:xfrm>
        </p:spPr>
        <p:txBody>
          <a:bodyPr anchor="ctr">
            <a:normAutofit/>
          </a:bodyPr>
          <a:lstStyle/>
          <a:p>
            <a:pPr algn="just"/>
            <a:r>
              <a:rPr lang="it-IT" sz="2000" dirty="0"/>
              <a:t>La ricerca ha dimostrato che in questi ambienti l’allievo può </a:t>
            </a:r>
            <a:r>
              <a:rPr lang="it-IT" sz="2000" b="1" dirty="0"/>
              <a:t>imparare ad imparare </a:t>
            </a:r>
            <a:r>
              <a:rPr lang="it-IT" sz="2000" dirty="0"/>
              <a:t>(competenza chiave per l’apprendimento) apprendendo non solo i contenuti, ma anche le modalità per eseguire un compito. </a:t>
            </a:r>
          </a:p>
          <a:p>
            <a:pPr algn="just"/>
            <a:r>
              <a:rPr lang="it-IT" sz="2000" dirty="0"/>
              <a:t>Promuovere una didattica metacognitiva significa rendere gli studenti consapevoli dei propri processi mentali abituandoli a riflettere sulle proprie abilità di studio.</a:t>
            </a:r>
          </a:p>
          <a:p>
            <a:pPr algn="just"/>
            <a:r>
              <a:rPr lang="it-IT" sz="2000" dirty="0"/>
              <a:t>Ciò evidenzia il ruolo attivo del soggetto che impara e il carattere dinamico del processo: le informazioni in arrivo si saldano con quelle depositate in memoria con una costante relazione tra ciò che si acquisisce e ciò che si sa già.</a:t>
            </a:r>
          </a:p>
        </p:txBody>
      </p:sp>
    </p:spTree>
    <p:extLst>
      <p:ext uri="{BB962C8B-B14F-4D97-AF65-F5344CB8AC3E}">
        <p14:creationId xmlns:p14="http://schemas.microsoft.com/office/powerpoint/2010/main" val="261161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30F1EA-C6A4-45B0-ADA1-56B8F602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0033"/>
          </a:xfrm>
        </p:spPr>
        <p:txBody>
          <a:bodyPr/>
          <a:lstStyle/>
          <a:p>
            <a:pPr algn="ctr"/>
            <a:r>
              <a:rPr lang="it-IT" b="1" dirty="0"/>
              <a:t>L’APPRENDIMENTO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F31081-B4C4-4746-B680-CAAFA7BAC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71601"/>
            <a:ext cx="9726299" cy="4669762"/>
          </a:xfrm>
        </p:spPr>
        <p:txBody>
          <a:bodyPr anchor="ctr">
            <a:noAutofit/>
          </a:bodyPr>
          <a:lstStyle/>
          <a:p>
            <a:pPr algn="just"/>
            <a:r>
              <a:rPr lang="it-IT" sz="2400" dirty="0"/>
              <a:t>Viene, quindi, costruito;</a:t>
            </a:r>
          </a:p>
          <a:p>
            <a:pPr algn="just"/>
            <a:r>
              <a:rPr lang="it-IT" sz="2400" dirty="0"/>
              <a:t>È influenzato dalle conoscenze precedenti elaborate in schemi (frutto di esperienze ripetute: schema del pianoforte, del cane, del docente);</a:t>
            </a:r>
          </a:p>
          <a:p>
            <a:pPr algn="just"/>
            <a:r>
              <a:rPr lang="it-IT" sz="2400" dirty="0"/>
              <a:t>Gli schemi astratti presenti nella nostra mente danno organizzazione alle info in entrata, aiutano a completarle, organizzarle, ampliarle;</a:t>
            </a:r>
          </a:p>
          <a:p>
            <a:pPr algn="just"/>
            <a:r>
              <a:rPr lang="it-IT" sz="2400" dirty="0"/>
              <a:t>L’apprendimento è dinamico tra il NUOVO E IL VECCHIO SAPERE (importante per l’insegnante la verifica delle conoscenze già in possesso); ZONA SVILUPPO PROSSIMALE (VIGOTSKJI)</a:t>
            </a:r>
          </a:p>
        </p:txBody>
      </p:sp>
    </p:spTree>
    <p:extLst>
      <p:ext uri="{BB962C8B-B14F-4D97-AF65-F5344CB8AC3E}">
        <p14:creationId xmlns:p14="http://schemas.microsoft.com/office/powerpoint/2010/main" val="41484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89E4BC-BCBB-4055-A7D6-170BB0156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LA PROSPETTIVA COGNITIVISTA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E8557C-AD45-454A-BF6E-46EC30885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algn="just"/>
            <a:r>
              <a:rPr lang="it-IT" sz="2800" b="1" dirty="0"/>
              <a:t>NUOVO PARADIGMA</a:t>
            </a:r>
            <a:r>
              <a:rPr lang="it-IT" sz="2800" dirty="0"/>
              <a:t>: HIP Human Information Processing</a:t>
            </a:r>
          </a:p>
          <a:p>
            <a:pPr algn="just"/>
            <a:r>
              <a:rPr lang="it-IT" sz="2800" dirty="0"/>
              <a:t>La mente umana è vista come elaboratore di informazioni.</a:t>
            </a:r>
          </a:p>
          <a:p>
            <a:pPr algn="just"/>
            <a:r>
              <a:rPr lang="it-IT" sz="2800" b="1" dirty="0"/>
              <a:t>LA CONOSCENZA AVVIENE </a:t>
            </a:r>
            <a:r>
              <a:rPr lang="it-IT" sz="2800" dirty="0"/>
              <a:t>attraverso i processi cognitivi/funzioni mentali quali:</a:t>
            </a:r>
          </a:p>
          <a:p>
            <a:pPr lvl="1" algn="just"/>
            <a:r>
              <a:rPr lang="it-IT" sz="2800" b="1" dirty="0"/>
              <a:t>PERCEZIONE, MEMORIA, ATTENZIONE</a:t>
            </a:r>
          </a:p>
        </p:txBody>
      </p:sp>
    </p:spTree>
    <p:extLst>
      <p:ext uri="{BB962C8B-B14F-4D97-AF65-F5344CB8AC3E}">
        <p14:creationId xmlns:p14="http://schemas.microsoft.com/office/powerpoint/2010/main" val="2986712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BEFE8C-A23E-40F7-A3CA-C1A0CD90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661"/>
          </a:xfrm>
        </p:spPr>
        <p:txBody>
          <a:bodyPr/>
          <a:lstStyle/>
          <a:p>
            <a:r>
              <a:rPr lang="it-IT" dirty="0"/>
              <a:t>LA CONOSCENZA E’: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E421B-9A86-4ACA-B7D1-528DFF4A0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0181"/>
            <a:ext cx="8596668" cy="4371182"/>
          </a:xfrm>
        </p:spPr>
        <p:txBody>
          <a:bodyPr anchor="ctr">
            <a:normAutofit/>
          </a:bodyPr>
          <a:lstStyle/>
          <a:p>
            <a:pPr algn="just"/>
            <a:r>
              <a:rPr lang="it-IT" sz="2400" b="1" dirty="0"/>
              <a:t>ATTIVITA’ DI RIDUZIONE ED ELABORAZIONE</a:t>
            </a:r>
            <a:r>
              <a:rPr lang="it-IT" sz="2400" dirty="0"/>
              <a:t>: grazie ai nostri processi mentali tutte le informazioni che arrivano al nostro sistema sensoriale vengono ricostruite, rielaborate, immagazzinate e recuperate.</a:t>
            </a:r>
          </a:p>
          <a:p>
            <a:pPr algn="just"/>
            <a:r>
              <a:rPr lang="it-IT" sz="2400" b="1" dirty="0"/>
              <a:t>IL SOGGETTO NON è PASSIVO </a:t>
            </a:r>
            <a:r>
              <a:rPr lang="it-IT" sz="2400" dirty="0"/>
              <a:t>di fronte agli stimoli, ma procede alla ricerca attiva e selettiva di info funzionali ai suoi bisogni e interessi.</a:t>
            </a:r>
          </a:p>
          <a:p>
            <a:pPr algn="just"/>
            <a:r>
              <a:rPr lang="it-IT" sz="2400" b="1" dirty="0"/>
              <a:t>QUESTE INFORMAZIONI </a:t>
            </a:r>
            <a:r>
              <a:rPr lang="it-IT" sz="2400" dirty="0"/>
              <a:t>vengono utilizzate per leggere, scrivere, comprendere, prendere decisioni, risolvere problemi.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132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6A1DAB-731A-495C-B6DE-A3DFC9CA887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1320800"/>
          </a:xfrm>
        </p:spPr>
        <p:txBody>
          <a:bodyPr/>
          <a:lstStyle/>
          <a:p>
            <a:r>
              <a:rPr lang="it-IT" dirty="0"/>
              <a:t>MODELLO HIP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F013C07-BF29-4D28-87A1-109F8C093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564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53172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</TotalTime>
  <Words>1560</Words>
  <Application>Microsoft Office PowerPoint</Application>
  <PresentationFormat>Widescreen</PresentationFormat>
  <Paragraphs>142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Arial</vt:lpstr>
      <vt:lpstr>Trebuchet MS</vt:lpstr>
      <vt:lpstr>Wingdings</vt:lpstr>
      <vt:lpstr>Wingdings 3</vt:lpstr>
      <vt:lpstr>Sfaccettatura</vt:lpstr>
      <vt:lpstr>L’APPRENDIMENTO: TEORIE E APPLICAZIONI</vt:lpstr>
      <vt:lpstr>ARGOMENTI</vt:lpstr>
      <vt:lpstr>PREMESSA</vt:lpstr>
      <vt:lpstr>PREMESSA</vt:lpstr>
      <vt:lpstr>PREMESSA</vt:lpstr>
      <vt:lpstr>L’APPRENDIMENTO</vt:lpstr>
      <vt:lpstr>LA PROSPETTIVA COGNITIVISTA</vt:lpstr>
      <vt:lpstr>LA CONOSCENZA E’:</vt:lpstr>
      <vt:lpstr>MODELLO HIP</vt:lpstr>
      <vt:lpstr>HIP: ATKINSONS E SHIFFRIN 1972</vt:lpstr>
      <vt:lpstr>HIP: 3 SISTEMI DI MEMORIA</vt:lpstr>
      <vt:lpstr>LA MEMORIA</vt:lpstr>
      <vt:lpstr>STRATEGIE DI MEMORIA</vt:lpstr>
      <vt:lpstr>METAMEMORIA</vt:lpstr>
      <vt:lpstr>STUDIO STRATEGICO</vt:lpstr>
      <vt:lpstr>LO STUDIO: 4 FASI</vt:lpstr>
      <vt:lpstr>STILE DI APPRENDIMENTO/STILE DI INSEGNAMENTO</vt:lpstr>
      <vt:lpstr>ATTENZIONE (E CONCENTRAZIONE)</vt:lpstr>
      <vt:lpstr>FUNZIONI DELL’ATTENZIONE</vt:lpstr>
      <vt:lpstr>RUOLO DELL’ATTENZIONE</vt:lpstr>
      <vt:lpstr>DISTURBI DELL’ATTENZIONE: ADHD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L’APPRENDIMENTO: TEORIE E APPLICAZIONI</dc:title>
  <dc:creator>Tiziana Pivotti</dc:creator>
  <cp:lastModifiedBy>Tiziana Pivotti</cp:lastModifiedBy>
  <cp:revision>1</cp:revision>
  <dcterms:created xsi:type="dcterms:W3CDTF">2021-12-20T09:59:17Z</dcterms:created>
  <dcterms:modified xsi:type="dcterms:W3CDTF">2022-01-19T18:39:58Z</dcterms:modified>
</cp:coreProperties>
</file>