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Lst>
  <p:sldIdLst>
    <p:sldId id="256" r:id="rId2"/>
    <p:sldId id="289" r:id="rId3"/>
    <p:sldId id="276" r:id="rId4"/>
    <p:sldId id="292" r:id="rId5"/>
    <p:sldId id="293" r:id="rId6"/>
    <p:sldId id="280" r:id="rId7"/>
    <p:sldId id="281" r:id="rId8"/>
    <p:sldId id="272" r:id="rId9"/>
    <p:sldId id="278" r:id="rId10"/>
    <p:sldId id="277" r:id="rId11"/>
    <p:sldId id="279" r:id="rId12"/>
    <p:sldId id="291" r:id="rId13"/>
    <p:sldId id="257" r:id="rId14"/>
    <p:sldId id="258" r:id="rId15"/>
    <p:sldId id="259" r:id="rId16"/>
    <p:sldId id="275" r:id="rId17"/>
    <p:sldId id="262" r:id="rId18"/>
    <p:sldId id="271" r:id="rId19"/>
    <p:sldId id="263" r:id="rId20"/>
    <p:sldId id="265" r:id="rId21"/>
    <p:sldId id="266" r:id="rId22"/>
    <p:sldId id="267" r:id="rId23"/>
    <p:sldId id="268" r:id="rId24"/>
    <p:sldId id="290" r:id="rId25"/>
    <p:sldId id="283" r:id="rId26"/>
    <p:sldId id="284" r:id="rId27"/>
    <p:sldId id="288" r:id="rId28"/>
    <p:sldId id="286" r:id="rId29"/>
    <p:sldId id="270" r:id="rId30"/>
    <p:sldId id="287" r:id="rId31"/>
    <p:sldId id="260" r:id="rId32"/>
    <p:sldId id="261" r:id="rId33"/>
    <p:sldId id="269" r:id="rId34"/>
    <p:sldId id="27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EE246-0CAD-4809-B69D-7328675C5B1D}" v="1033" dt="2022-11-14T17:17:20.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8ED76-9828-4E03-9924-B475213755A5}"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F63CE63F-A011-46C7-85E2-EA57FBDA07C4}">
      <dgm:prSet/>
      <dgm:spPr/>
      <dgm:t>
        <a:bodyPr/>
        <a:lstStyle/>
        <a:p>
          <a:r>
            <a:rPr lang="it-IT" dirty="0"/>
            <a:t>Lo sviluppo cognitivo di ciascuno è diverso da soggetto a soggetto</a:t>
          </a:r>
          <a:endParaRPr lang="en-US" dirty="0"/>
        </a:p>
      </dgm:t>
    </dgm:pt>
    <dgm:pt modelId="{898B4189-0AFA-415D-BF68-3BDDF9445A19}" type="parTrans" cxnId="{10D76D61-07DB-4868-82C5-B7BDB869871E}">
      <dgm:prSet/>
      <dgm:spPr/>
      <dgm:t>
        <a:bodyPr/>
        <a:lstStyle/>
        <a:p>
          <a:endParaRPr lang="en-US"/>
        </a:p>
      </dgm:t>
    </dgm:pt>
    <dgm:pt modelId="{320419ED-EE47-40F4-AA80-E91BE7A4104F}" type="sibTrans" cxnId="{10D76D61-07DB-4868-82C5-B7BDB869871E}">
      <dgm:prSet/>
      <dgm:spPr/>
      <dgm:t>
        <a:bodyPr/>
        <a:lstStyle/>
        <a:p>
          <a:endParaRPr lang="en-US"/>
        </a:p>
      </dgm:t>
    </dgm:pt>
    <dgm:pt modelId="{17ED6654-F14C-474B-9389-9DBE23636C99}">
      <dgm:prSet/>
      <dgm:spPr/>
      <dgm:t>
        <a:bodyPr/>
        <a:lstStyle/>
        <a:p>
          <a:r>
            <a:rPr lang="it-IT" dirty="0"/>
            <a:t>Per passare da un livello di sviluppo ad un altro superiore ci vogliono stimoli adeguati promossi dal docente, adulto o pari (MEDIATORE)</a:t>
          </a:r>
          <a:endParaRPr lang="en-US" dirty="0"/>
        </a:p>
      </dgm:t>
    </dgm:pt>
    <dgm:pt modelId="{09B57CE9-865E-42ED-935C-664E7EB60088}" type="parTrans" cxnId="{510C3A88-CD70-4EAA-B23C-2F256B25AC58}">
      <dgm:prSet/>
      <dgm:spPr/>
      <dgm:t>
        <a:bodyPr/>
        <a:lstStyle/>
        <a:p>
          <a:endParaRPr lang="en-US"/>
        </a:p>
      </dgm:t>
    </dgm:pt>
    <dgm:pt modelId="{9797758D-2006-4236-B321-EF4748FB6C4D}" type="sibTrans" cxnId="{510C3A88-CD70-4EAA-B23C-2F256B25AC58}">
      <dgm:prSet/>
      <dgm:spPr/>
      <dgm:t>
        <a:bodyPr/>
        <a:lstStyle/>
        <a:p>
          <a:endParaRPr lang="en-US"/>
        </a:p>
      </dgm:t>
    </dgm:pt>
    <dgm:pt modelId="{E86ACD8C-7898-4928-81AB-E09D94B94768}" type="pres">
      <dgm:prSet presAssocID="{A7B8ED76-9828-4E03-9924-B475213755A5}" presName="Name0" presStyleCnt="0">
        <dgm:presLayoutVars>
          <dgm:dir/>
          <dgm:animLvl val="lvl"/>
          <dgm:resizeHandles val="exact"/>
        </dgm:presLayoutVars>
      </dgm:prSet>
      <dgm:spPr/>
    </dgm:pt>
    <dgm:pt modelId="{8BC59B54-F01C-4D8B-891B-46170538E791}" type="pres">
      <dgm:prSet presAssocID="{17ED6654-F14C-474B-9389-9DBE23636C99}" presName="boxAndChildren" presStyleCnt="0"/>
      <dgm:spPr/>
    </dgm:pt>
    <dgm:pt modelId="{B05AA1E7-E020-4893-A4FE-AECC9993128D}" type="pres">
      <dgm:prSet presAssocID="{17ED6654-F14C-474B-9389-9DBE23636C99}" presName="parentTextBox" presStyleLbl="node1" presStyleIdx="0" presStyleCnt="2"/>
      <dgm:spPr/>
    </dgm:pt>
    <dgm:pt modelId="{C62B2AFB-5533-4F21-BF6C-D8CE67125BD4}" type="pres">
      <dgm:prSet presAssocID="{320419ED-EE47-40F4-AA80-E91BE7A4104F}" presName="sp" presStyleCnt="0"/>
      <dgm:spPr/>
    </dgm:pt>
    <dgm:pt modelId="{405128A7-89A1-4BE3-8EEF-60F52910E3AE}" type="pres">
      <dgm:prSet presAssocID="{F63CE63F-A011-46C7-85E2-EA57FBDA07C4}" presName="arrowAndChildren" presStyleCnt="0"/>
      <dgm:spPr/>
    </dgm:pt>
    <dgm:pt modelId="{F6F17416-9887-4946-8CE1-542F8611024D}" type="pres">
      <dgm:prSet presAssocID="{F63CE63F-A011-46C7-85E2-EA57FBDA07C4}" presName="parentTextArrow" presStyleLbl="node1" presStyleIdx="1" presStyleCnt="2"/>
      <dgm:spPr/>
    </dgm:pt>
  </dgm:ptLst>
  <dgm:cxnLst>
    <dgm:cxn modelId="{10D76D61-07DB-4868-82C5-B7BDB869871E}" srcId="{A7B8ED76-9828-4E03-9924-B475213755A5}" destId="{F63CE63F-A011-46C7-85E2-EA57FBDA07C4}" srcOrd="0" destOrd="0" parTransId="{898B4189-0AFA-415D-BF68-3BDDF9445A19}" sibTransId="{320419ED-EE47-40F4-AA80-E91BE7A4104F}"/>
    <dgm:cxn modelId="{1A8C405A-4BFE-4D35-A9AE-902318AD1918}" type="presOf" srcId="{A7B8ED76-9828-4E03-9924-B475213755A5}" destId="{E86ACD8C-7898-4928-81AB-E09D94B94768}" srcOrd="0" destOrd="0" presId="urn:microsoft.com/office/officeart/2005/8/layout/process4"/>
    <dgm:cxn modelId="{510C3A88-CD70-4EAA-B23C-2F256B25AC58}" srcId="{A7B8ED76-9828-4E03-9924-B475213755A5}" destId="{17ED6654-F14C-474B-9389-9DBE23636C99}" srcOrd="1" destOrd="0" parTransId="{09B57CE9-865E-42ED-935C-664E7EB60088}" sibTransId="{9797758D-2006-4236-B321-EF4748FB6C4D}"/>
    <dgm:cxn modelId="{1966AFB2-FA6D-4BC6-A29D-A377E91ECDFD}" type="presOf" srcId="{F63CE63F-A011-46C7-85E2-EA57FBDA07C4}" destId="{F6F17416-9887-4946-8CE1-542F8611024D}" srcOrd="0" destOrd="0" presId="urn:microsoft.com/office/officeart/2005/8/layout/process4"/>
    <dgm:cxn modelId="{4E519FBA-78A0-4288-B5C2-EB7D6346F548}" type="presOf" srcId="{17ED6654-F14C-474B-9389-9DBE23636C99}" destId="{B05AA1E7-E020-4893-A4FE-AECC9993128D}" srcOrd="0" destOrd="0" presId="urn:microsoft.com/office/officeart/2005/8/layout/process4"/>
    <dgm:cxn modelId="{ECF85D51-2DC4-4112-B0A4-ED2B38BC54D8}" type="presParOf" srcId="{E86ACD8C-7898-4928-81AB-E09D94B94768}" destId="{8BC59B54-F01C-4D8B-891B-46170538E791}" srcOrd="0" destOrd="0" presId="urn:microsoft.com/office/officeart/2005/8/layout/process4"/>
    <dgm:cxn modelId="{E25659A3-B82A-4855-96B5-060BBF373C18}" type="presParOf" srcId="{8BC59B54-F01C-4D8B-891B-46170538E791}" destId="{B05AA1E7-E020-4893-A4FE-AECC9993128D}" srcOrd="0" destOrd="0" presId="urn:microsoft.com/office/officeart/2005/8/layout/process4"/>
    <dgm:cxn modelId="{2E86F76F-44A5-4B07-966D-4D1AA68FFC33}" type="presParOf" srcId="{E86ACD8C-7898-4928-81AB-E09D94B94768}" destId="{C62B2AFB-5533-4F21-BF6C-D8CE67125BD4}" srcOrd="1" destOrd="0" presId="urn:microsoft.com/office/officeart/2005/8/layout/process4"/>
    <dgm:cxn modelId="{B0FCDA37-4964-405A-BF25-5E3042982FE9}" type="presParOf" srcId="{E86ACD8C-7898-4928-81AB-E09D94B94768}" destId="{405128A7-89A1-4BE3-8EEF-60F52910E3AE}" srcOrd="2" destOrd="0" presId="urn:microsoft.com/office/officeart/2005/8/layout/process4"/>
    <dgm:cxn modelId="{57FE6835-9BCE-4A99-881D-C9982DBB2045}" type="presParOf" srcId="{405128A7-89A1-4BE3-8EEF-60F52910E3AE}" destId="{F6F17416-9887-4946-8CE1-542F8611024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7FD7E5-1307-40AE-91C2-D3FB61FB289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it-IT"/>
        </a:p>
      </dgm:t>
    </dgm:pt>
    <dgm:pt modelId="{9F9FAF58-EAE6-4856-9903-D8D65704649D}">
      <dgm:prSet phldrT="[Testo]"/>
      <dgm:spPr/>
      <dgm:t>
        <a:bodyPr/>
        <a:lstStyle/>
        <a:p>
          <a:r>
            <a:rPr lang="it-IT" dirty="0"/>
            <a:t>VERIFICO: misuro conoscenze e abilità apprese</a:t>
          </a:r>
        </a:p>
      </dgm:t>
    </dgm:pt>
    <dgm:pt modelId="{9D5FA6B4-F820-4DA0-A1D8-B0328842F103}" type="parTrans" cxnId="{66056CEE-2F92-41E9-BBF1-F426BD6EFD52}">
      <dgm:prSet/>
      <dgm:spPr/>
      <dgm:t>
        <a:bodyPr/>
        <a:lstStyle/>
        <a:p>
          <a:endParaRPr lang="it-IT"/>
        </a:p>
      </dgm:t>
    </dgm:pt>
    <dgm:pt modelId="{88CC8EE0-C8FA-4206-884F-D276723FB025}" type="sibTrans" cxnId="{66056CEE-2F92-41E9-BBF1-F426BD6EFD52}">
      <dgm:prSet/>
      <dgm:spPr/>
      <dgm:t>
        <a:bodyPr/>
        <a:lstStyle/>
        <a:p>
          <a:endParaRPr lang="it-IT"/>
        </a:p>
      </dgm:t>
    </dgm:pt>
    <dgm:pt modelId="{3E921CDF-40F0-4F65-ABDA-EB657B0D4253}">
      <dgm:prSet phldrT="[Testo]"/>
      <dgm:spPr/>
      <dgm:t>
        <a:bodyPr/>
        <a:lstStyle/>
        <a:p>
          <a:r>
            <a:rPr lang="it-IT" dirty="0"/>
            <a:t>RISULTATI: li ordino per livelli</a:t>
          </a:r>
        </a:p>
      </dgm:t>
    </dgm:pt>
    <dgm:pt modelId="{DE92C0B6-B4B1-4EC0-A3D8-475AEC62DF37}" type="parTrans" cxnId="{1D72A42C-1AF6-41F5-B519-3BEC48707679}">
      <dgm:prSet/>
      <dgm:spPr/>
      <dgm:t>
        <a:bodyPr/>
        <a:lstStyle/>
        <a:p>
          <a:endParaRPr lang="it-IT"/>
        </a:p>
      </dgm:t>
    </dgm:pt>
    <dgm:pt modelId="{04AD1797-2029-49C8-93A6-452B7D15A759}" type="sibTrans" cxnId="{1D72A42C-1AF6-41F5-B519-3BEC48707679}">
      <dgm:prSet/>
      <dgm:spPr/>
      <dgm:t>
        <a:bodyPr/>
        <a:lstStyle/>
        <a:p>
          <a:endParaRPr lang="it-IT"/>
        </a:p>
      </dgm:t>
    </dgm:pt>
    <dgm:pt modelId="{0528574E-3F09-4ADA-9C0D-96AEEFB27400}">
      <dgm:prSet phldrT="[Testo]"/>
      <dgm:spPr/>
      <dgm:t>
        <a:bodyPr/>
        <a:lstStyle/>
        <a:p>
          <a:r>
            <a:rPr lang="it-IT" dirty="0"/>
            <a:t>INTERPRETO: i dati rispetto ai processi individuali di sviluppo</a:t>
          </a:r>
        </a:p>
      </dgm:t>
    </dgm:pt>
    <dgm:pt modelId="{DA8F729D-EC44-487C-B52A-1D8C23A12AC5}" type="parTrans" cxnId="{82FD425B-885E-44EF-A1F4-C6839800FECD}">
      <dgm:prSet/>
      <dgm:spPr/>
      <dgm:t>
        <a:bodyPr/>
        <a:lstStyle/>
        <a:p>
          <a:endParaRPr lang="it-IT"/>
        </a:p>
      </dgm:t>
    </dgm:pt>
    <dgm:pt modelId="{FAC609B6-4B06-4E63-9289-CA2546CE9737}" type="sibTrans" cxnId="{82FD425B-885E-44EF-A1F4-C6839800FECD}">
      <dgm:prSet/>
      <dgm:spPr/>
      <dgm:t>
        <a:bodyPr/>
        <a:lstStyle/>
        <a:p>
          <a:endParaRPr lang="it-IT"/>
        </a:p>
      </dgm:t>
    </dgm:pt>
    <dgm:pt modelId="{F46727D6-9697-4DDE-8413-0B475CA2D4B2}">
      <dgm:prSet phldrT="[Testo]"/>
      <dgm:spPr/>
      <dgm:t>
        <a:bodyPr/>
        <a:lstStyle/>
        <a:p>
          <a:r>
            <a:rPr lang="it-IT" dirty="0"/>
            <a:t>OTTENGO: informazioni su modo di apprendere e di insegnare</a:t>
          </a:r>
        </a:p>
      </dgm:t>
    </dgm:pt>
    <dgm:pt modelId="{0C95B6FE-BBB5-40BA-9172-02BF8F961A65}" type="parTrans" cxnId="{B6A8932C-FECF-427D-BB10-B133AE986D3F}">
      <dgm:prSet/>
      <dgm:spPr/>
      <dgm:t>
        <a:bodyPr/>
        <a:lstStyle/>
        <a:p>
          <a:endParaRPr lang="it-IT"/>
        </a:p>
      </dgm:t>
    </dgm:pt>
    <dgm:pt modelId="{213488F0-C874-4B16-9CFA-1C44D7260CEE}" type="sibTrans" cxnId="{B6A8932C-FECF-427D-BB10-B133AE986D3F}">
      <dgm:prSet/>
      <dgm:spPr/>
      <dgm:t>
        <a:bodyPr/>
        <a:lstStyle/>
        <a:p>
          <a:endParaRPr lang="it-IT"/>
        </a:p>
      </dgm:t>
    </dgm:pt>
    <dgm:pt modelId="{DC9BD1BE-F4EE-42BA-AC2D-C0A4195E1588}">
      <dgm:prSet phldrT="[Testo]"/>
      <dgm:spPr/>
      <dgm:t>
        <a:bodyPr/>
        <a:lstStyle/>
        <a:p>
          <a:r>
            <a:rPr lang="it-IT" dirty="0"/>
            <a:t>VALUTO: in funzione di uno scopo (cerco cosa ha valore per individuo)</a:t>
          </a:r>
        </a:p>
      </dgm:t>
    </dgm:pt>
    <dgm:pt modelId="{181975BC-078A-425D-A153-61A915A8543B}" type="parTrans" cxnId="{4C8AE632-5AC7-42AD-9FEE-F29794A7D794}">
      <dgm:prSet/>
      <dgm:spPr/>
      <dgm:t>
        <a:bodyPr/>
        <a:lstStyle/>
        <a:p>
          <a:endParaRPr lang="it-IT"/>
        </a:p>
      </dgm:t>
    </dgm:pt>
    <dgm:pt modelId="{78663FF4-5647-4E44-A355-FC3B31071F34}" type="sibTrans" cxnId="{4C8AE632-5AC7-42AD-9FEE-F29794A7D794}">
      <dgm:prSet/>
      <dgm:spPr/>
      <dgm:t>
        <a:bodyPr/>
        <a:lstStyle/>
        <a:p>
          <a:endParaRPr lang="it-IT"/>
        </a:p>
      </dgm:t>
    </dgm:pt>
    <dgm:pt modelId="{B7A087B9-C0E7-472F-8EA0-6F764C1FB28D}" type="pres">
      <dgm:prSet presAssocID="{CD7FD7E5-1307-40AE-91C2-D3FB61FB2896}" presName="Name0" presStyleCnt="0">
        <dgm:presLayoutVars>
          <dgm:dir/>
          <dgm:resizeHandles val="exact"/>
        </dgm:presLayoutVars>
      </dgm:prSet>
      <dgm:spPr/>
    </dgm:pt>
    <dgm:pt modelId="{01464AB8-98AB-4550-8E9F-75A6E4916850}" type="pres">
      <dgm:prSet presAssocID="{CD7FD7E5-1307-40AE-91C2-D3FB61FB2896}" presName="cycle" presStyleCnt="0"/>
      <dgm:spPr/>
    </dgm:pt>
    <dgm:pt modelId="{E5631F9E-F2A3-416B-B211-F94D8DE673EB}" type="pres">
      <dgm:prSet presAssocID="{9F9FAF58-EAE6-4856-9903-D8D65704649D}" presName="nodeFirstNode" presStyleLbl="node1" presStyleIdx="0" presStyleCnt="5">
        <dgm:presLayoutVars>
          <dgm:bulletEnabled val="1"/>
        </dgm:presLayoutVars>
      </dgm:prSet>
      <dgm:spPr/>
    </dgm:pt>
    <dgm:pt modelId="{13E6447A-F6B2-4CB2-8673-C66C826DE111}" type="pres">
      <dgm:prSet presAssocID="{88CC8EE0-C8FA-4206-884F-D276723FB025}" presName="sibTransFirstNode" presStyleLbl="bgShp" presStyleIdx="0" presStyleCnt="1"/>
      <dgm:spPr/>
    </dgm:pt>
    <dgm:pt modelId="{A5267374-F913-4DD4-B82B-9B6D5F898B3E}" type="pres">
      <dgm:prSet presAssocID="{3E921CDF-40F0-4F65-ABDA-EB657B0D4253}" presName="nodeFollowingNodes" presStyleLbl="node1" presStyleIdx="1" presStyleCnt="5">
        <dgm:presLayoutVars>
          <dgm:bulletEnabled val="1"/>
        </dgm:presLayoutVars>
      </dgm:prSet>
      <dgm:spPr/>
    </dgm:pt>
    <dgm:pt modelId="{A1D5EBFA-5F31-401C-8130-366432BDA255}" type="pres">
      <dgm:prSet presAssocID="{0528574E-3F09-4ADA-9C0D-96AEEFB27400}" presName="nodeFollowingNodes" presStyleLbl="node1" presStyleIdx="2" presStyleCnt="5">
        <dgm:presLayoutVars>
          <dgm:bulletEnabled val="1"/>
        </dgm:presLayoutVars>
      </dgm:prSet>
      <dgm:spPr/>
    </dgm:pt>
    <dgm:pt modelId="{DA6EC959-7532-4B26-8412-E88E90FBE21D}" type="pres">
      <dgm:prSet presAssocID="{F46727D6-9697-4DDE-8413-0B475CA2D4B2}" presName="nodeFollowingNodes" presStyleLbl="node1" presStyleIdx="3" presStyleCnt="5">
        <dgm:presLayoutVars>
          <dgm:bulletEnabled val="1"/>
        </dgm:presLayoutVars>
      </dgm:prSet>
      <dgm:spPr/>
    </dgm:pt>
    <dgm:pt modelId="{8CCA056F-0882-451E-B0CD-C5366205F5E8}" type="pres">
      <dgm:prSet presAssocID="{DC9BD1BE-F4EE-42BA-AC2D-C0A4195E1588}" presName="nodeFollowingNodes" presStyleLbl="node1" presStyleIdx="4" presStyleCnt="5">
        <dgm:presLayoutVars>
          <dgm:bulletEnabled val="1"/>
        </dgm:presLayoutVars>
      </dgm:prSet>
      <dgm:spPr/>
    </dgm:pt>
  </dgm:ptLst>
  <dgm:cxnLst>
    <dgm:cxn modelId="{6F3B1705-861D-46E8-AC4D-E87236A261BF}" type="presOf" srcId="{88CC8EE0-C8FA-4206-884F-D276723FB025}" destId="{13E6447A-F6B2-4CB2-8673-C66C826DE111}" srcOrd="0" destOrd="0" presId="urn:microsoft.com/office/officeart/2005/8/layout/cycle3"/>
    <dgm:cxn modelId="{471F0A20-F4D9-45A5-AD4D-D8FC1814495F}" type="presOf" srcId="{0528574E-3F09-4ADA-9C0D-96AEEFB27400}" destId="{A1D5EBFA-5F31-401C-8130-366432BDA255}" srcOrd="0" destOrd="0" presId="urn:microsoft.com/office/officeart/2005/8/layout/cycle3"/>
    <dgm:cxn modelId="{B6A8932C-FECF-427D-BB10-B133AE986D3F}" srcId="{CD7FD7E5-1307-40AE-91C2-D3FB61FB2896}" destId="{F46727D6-9697-4DDE-8413-0B475CA2D4B2}" srcOrd="3" destOrd="0" parTransId="{0C95B6FE-BBB5-40BA-9172-02BF8F961A65}" sibTransId="{213488F0-C874-4B16-9CFA-1C44D7260CEE}"/>
    <dgm:cxn modelId="{1D72A42C-1AF6-41F5-B519-3BEC48707679}" srcId="{CD7FD7E5-1307-40AE-91C2-D3FB61FB2896}" destId="{3E921CDF-40F0-4F65-ABDA-EB657B0D4253}" srcOrd="1" destOrd="0" parTransId="{DE92C0B6-B4B1-4EC0-A3D8-475AEC62DF37}" sibTransId="{04AD1797-2029-49C8-93A6-452B7D15A759}"/>
    <dgm:cxn modelId="{4C8AE632-5AC7-42AD-9FEE-F29794A7D794}" srcId="{CD7FD7E5-1307-40AE-91C2-D3FB61FB2896}" destId="{DC9BD1BE-F4EE-42BA-AC2D-C0A4195E1588}" srcOrd="4" destOrd="0" parTransId="{181975BC-078A-425D-A153-61A915A8543B}" sibTransId="{78663FF4-5647-4E44-A355-FC3B31071F34}"/>
    <dgm:cxn modelId="{82FD425B-885E-44EF-A1F4-C6839800FECD}" srcId="{CD7FD7E5-1307-40AE-91C2-D3FB61FB2896}" destId="{0528574E-3F09-4ADA-9C0D-96AEEFB27400}" srcOrd="2" destOrd="0" parTransId="{DA8F729D-EC44-487C-B52A-1D8C23A12AC5}" sibTransId="{FAC609B6-4B06-4E63-9289-CA2546CE9737}"/>
    <dgm:cxn modelId="{BCA13D6B-D576-4C0C-9B1F-76E2732E8D74}" type="presOf" srcId="{CD7FD7E5-1307-40AE-91C2-D3FB61FB2896}" destId="{B7A087B9-C0E7-472F-8EA0-6F764C1FB28D}" srcOrd="0" destOrd="0" presId="urn:microsoft.com/office/officeart/2005/8/layout/cycle3"/>
    <dgm:cxn modelId="{EFE06F7D-6F9E-4FFA-9461-956D8C1F8688}" type="presOf" srcId="{3E921CDF-40F0-4F65-ABDA-EB657B0D4253}" destId="{A5267374-F913-4DD4-B82B-9B6D5F898B3E}" srcOrd="0" destOrd="0" presId="urn:microsoft.com/office/officeart/2005/8/layout/cycle3"/>
    <dgm:cxn modelId="{98B8CDD2-52A4-49CA-BBA9-AAC7B7B50007}" type="presOf" srcId="{9F9FAF58-EAE6-4856-9903-D8D65704649D}" destId="{E5631F9E-F2A3-416B-B211-F94D8DE673EB}" srcOrd="0" destOrd="0" presId="urn:microsoft.com/office/officeart/2005/8/layout/cycle3"/>
    <dgm:cxn modelId="{D663A9E8-6CD6-44F4-AD20-D45B0AA28E68}" type="presOf" srcId="{F46727D6-9697-4DDE-8413-0B475CA2D4B2}" destId="{DA6EC959-7532-4B26-8412-E88E90FBE21D}" srcOrd="0" destOrd="0" presId="urn:microsoft.com/office/officeart/2005/8/layout/cycle3"/>
    <dgm:cxn modelId="{BF2AE9E9-CB38-439F-8FF7-7D1BE4418C33}" type="presOf" srcId="{DC9BD1BE-F4EE-42BA-AC2D-C0A4195E1588}" destId="{8CCA056F-0882-451E-B0CD-C5366205F5E8}" srcOrd="0" destOrd="0" presId="urn:microsoft.com/office/officeart/2005/8/layout/cycle3"/>
    <dgm:cxn modelId="{66056CEE-2F92-41E9-BBF1-F426BD6EFD52}" srcId="{CD7FD7E5-1307-40AE-91C2-D3FB61FB2896}" destId="{9F9FAF58-EAE6-4856-9903-D8D65704649D}" srcOrd="0" destOrd="0" parTransId="{9D5FA6B4-F820-4DA0-A1D8-B0328842F103}" sibTransId="{88CC8EE0-C8FA-4206-884F-D276723FB025}"/>
    <dgm:cxn modelId="{1B653495-35A5-4A58-8D18-D70FB651FE57}" type="presParOf" srcId="{B7A087B9-C0E7-472F-8EA0-6F764C1FB28D}" destId="{01464AB8-98AB-4550-8E9F-75A6E4916850}" srcOrd="0" destOrd="0" presId="urn:microsoft.com/office/officeart/2005/8/layout/cycle3"/>
    <dgm:cxn modelId="{8FB4947C-AB65-4FD8-8562-DDAC360BD5B1}" type="presParOf" srcId="{01464AB8-98AB-4550-8E9F-75A6E4916850}" destId="{E5631F9E-F2A3-416B-B211-F94D8DE673EB}" srcOrd="0" destOrd="0" presId="urn:microsoft.com/office/officeart/2005/8/layout/cycle3"/>
    <dgm:cxn modelId="{FC6BBED7-C916-4CDE-AB22-D5B8921D100C}" type="presParOf" srcId="{01464AB8-98AB-4550-8E9F-75A6E4916850}" destId="{13E6447A-F6B2-4CB2-8673-C66C826DE111}" srcOrd="1" destOrd="0" presId="urn:microsoft.com/office/officeart/2005/8/layout/cycle3"/>
    <dgm:cxn modelId="{562D4D3D-D56F-4731-B52A-5FABAB2E531C}" type="presParOf" srcId="{01464AB8-98AB-4550-8E9F-75A6E4916850}" destId="{A5267374-F913-4DD4-B82B-9B6D5F898B3E}" srcOrd="2" destOrd="0" presId="urn:microsoft.com/office/officeart/2005/8/layout/cycle3"/>
    <dgm:cxn modelId="{FD6BF05D-9D2B-4F3C-8929-909EBC0C75E4}" type="presParOf" srcId="{01464AB8-98AB-4550-8E9F-75A6E4916850}" destId="{A1D5EBFA-5F31-401C-8130-366432BDA255}" srcOrd="3" destOrd="0" presId="urn:microsoft.com/office/officeart/2005/8/layout/cycle3"/>
    <dgm:cxn modelId="{C0F62647-F3BD-4068-B6BB-CEC7F85E7684}" type="presParOf" srcId="{01464AB8-98AB-4550-8E9F-75A6E4916850}" destId="{DA6EC959-7532-4B26-8412-E88E90FBE21D}" srcOrd="4" destOrd="0" presId="urn:microsoft.com/office/officeart/2005/8/layout/cycle3"/>
    <dgm:cxn modelId="{D84BE509-6E3E-4B3B-B6D8-1273E8D487FC}" type="presParOf" srcId="{01464AB8-98AB-4550-8E9F-75A6E4916850}" destId="{8CCA056F-0882-451E-B0CD-C5366205F5E8}"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0151C9-F9D0-4D81-94C3-9E740E90ECF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t-IT"/>
        </a:p>
      </dgm:t>
    </dgm:pt>
    <dgm:pt modelId="{89152349-CD18-494F-90AA-C1B41AAA4959}">
      <dgm:prSet phldrT="[Testo]"/>
      <dgm:spPr/>
      <dgm:t>
        <a:bodyPr/>
        <a:lstStyle/>
        <a:p>
          <a:r>
            <a:rPr lang="it-IT" dirty="0"/>
            <a:t>LE DOMANDE DEVONO PRESENTARE</a:t>
          </a:r>
        </a:p>
      </dgm:t>
    </dgm:pt>
    <dgm:pt modelId="{8D5290AD-1A60-4B98-95D4-DD6BE431C1A8}" type="parTrans" cxnId="{AAD79031-DDC0-449C-BAA0-F3CCE1503903}">
      <dgm:prSet/>
      <dgm:spPr/>
      <dgm:t>
        <a:bodyPr/>
        <a:lstStyle/>
        <a:p>
          <a:endParaRPr lang="it-IT"/>
        </a:p>
      </dgm:t>
    </dgm:pt>
    <dgm:pt modelId="{E67937F3-FB9C-464F-A185-F7331978032A}" type="sibTrans" cxnId="{AAD79031-DDC0-449C-BAA0-F3CCE1503903}">
      <dgm:prSet/>
      <dgm:spPr/>
      <dgm:t>
        <a:bodyPr/>
        <a:lstStyle/>
        <a:p>
          <a:endParaRPr lang="it-IT"/>
        </a:p>
      </dgm:t>
    </dgm:pt>
    <dgm:pt modelId="{2792137D-DCBF-4F3A-9BE8-4A9DE44E31FC}">
      <dgm:prSet phldrT="[Testo]"/>
      <dgm:spPr/>
      <dgm:t>
        <a:bodyPr/>
        <a:lstStyle/>
        <a:p>
          <a:r>
            <a:rPr lang="it-IT" dirty="0"/>
            <a:t>EQUILIBRIO: tra difficile, medio, facile</a:t>
          </a:r>
        </a:p>
      </dgm:t>
    </dgm:pt>
    <dgm:pt modelId="{4EADB49A-1125-401E-9D87-ACBF89099F84}" type="parTrans" cxnId="{8B766089-0DDC-412D-9DCA-93A84F349233}">
      <dgm:prSet/>
      <dgm:spPr/>
      <dgm:t>
        <a:bodyPr/>
        <a:lstStyle/>
        <a:p>
          <a:endParaRPr lang="it-IT"/>
        </a:p>
      </dgm:t>
    </dgm:pt>
    <dgm:pt modelId="{42D2DBCE-DF1E-449A-971D-53F0509DBBC6}" type="sibTrans" cxnId="{8B766089-0DDC-412D-9DCA-93A84F349233}">
      <dgm:prSet/>
      <dgm:spPr/>
      <dgm:t>
        <a:bodyPr/>
        <a:lstStyle/>
        <a:p>
          <a:endParaRPr lang="it-IT"/>
        </a:p>
      </dgm:t>
    </dgm:pt>
    <dgm:pt modelId="{9F5C984C-73D7-488F-BBBB-B6BD4C63EDDF}">
      <dgm:prSet phldrT="[Testo]"/>
      <dgm:spPr/>
      <dgm:t>
        <a:bodyPr/>
        <a:lstStyle/>
        <a:p>
          <a:r>
            <a:rPr lang="it-IT" dirty="0"/>
            <a:t>ARTICOLAZIONE: ordine dell’argomento di studio</a:t>
          </a:r>
        </a:p>
      </dgm:t>
    </dgm:pt>
    <dgm:pt modelId="{77DE2ECF-6F14-473A-B94C-2A81E4357EC8}" type="parTrans" cxnId="{1A360F99-766B-4368-9485-5CDEA9870FA3}">
      <dgm:prSet/>
      <dgm:spPr/>
      <dgm:t>
        <a:bodyPr/>
        <a:lstStyle/>
        <a:p>
          <a:endParaRPr lang="it-IT"/>
        </a:p>
      </dgm:t>
    </dgm:pt>
    <dgm:pt modelId="{E152DBCA-4C91-40A8-9EDB-4653291AA95A}" type="sibTrans" cxnId="{1A360F99-766B-4368-9485-5CDEA9870FA3}">
      <dgm:prSet/>
      <dgm:spPr/>
      <dgm:t>
        <a:bodyPr/>
        <a:lstStyle/>
        <a:p>
          <a:endParaRPr lang="it-IT"/>
        </a:p>
      </dgm:t>
    </dgm:pt>
    <dgm:pt modelId="{CF56F0A3-6C09-4609-A1A1-27084A731441}">
      <dgm:prSet phldrT="[Testo]"/>
      <dgm:spPr/>
      <dgm:t>
        <a:bodyPr/>
        <a:lstStyle/>
        <a:p>
          <a:r>
            <a:rPr lang="it-IT" dirty="0"/>
            <a:t>PUNTEGGIO: indicare sempre il punteggio ad ogni domanda e soglia di sufficienza</a:t>
          </a:r>
        </a:p>
      </dgm:t>
    </dgm:pt>
    <dgm:pt modelId="{20F9939C-D4AF-48EB-9F07-28B249826F21}" type="parTrans" cxnId="{A9CED0E4-F7E3-431F-BD8E-0F9571EFAA1C}">
      <dgm:prSet/>
      <dgm:spPr/>
      <dgm:t>
        <a:bodyPr/>
        <a:lstStyle/>
        <a:p>
          <a:endParaRPr lang="it-IT"/>
        </a:p>
      </dgm:t>
    </dgm:pt>
    <dgm:pt modelId="{9ED49C96-3D3B-4CFB-8A2A-BC6AE2511015}" type="sibTrans" cxnId="{A9CED0E4-F7E3-431F-BD8E-0F9571EFAA1C}">
      <dgm:prSet/>
      <dgm:spPr/>
      <dgm:t>
        <a:bodyPr/>
        <a:lstStyle/>
        <a:p>
          <a:endParaRPr lang="it-IT"/>
        </a:p>
      </dgm:t>
    </dgm:pt>
    <dgm:pt modelId="{8F5F54D3-C12C-4AFF-B4F9-73E5E10E8271}" type="pres">
      <dgm:prSet presAssocID="{1D0151C9-F9D0-4D81-94C3-9E740E90ECF2}" presName="composite" presStyleCnt="0">
        <dgm:presLayoutVars>
          <dgm:chMax val="1"/>
          <dgm:dir/>
          <dgm:resizeHandles val="exact"/>
        </dgm:presLayoutVars>
      </dgm:prSet>
      <dgm:spPr/>
    </dgm:pt>
    <dgm:pt modelId="{10D75B07-9B0E-475C-B31B-C34DCB50DF6C}" type="pres">
      <dgm:prSet presAssocID="{89152349-CD18-494F-90AA-C1B41AAA4959}" presName="roof" presStyleLbl="dkBgShp" presStyleIdx="0" presStyleCnt="2" custLinFactNeighborX="208" custLinFactNeighborY="9375"/>
      <dgm:spPr/>
    </dgm:pt>
    <dgm:pt modelId="{B79A9E55-B7D2-466D-8E42-03B7FE0F2C1B}" type="pres">
      <dgm:prSet presAssocID="{89152349-CD18-494F-90AA-C1B41AAA4959}" presName="pillars" presStyleCnt="0"/>
      <dgm:spPr/>
    </dgm:pt>
    <dgm:pt modelId="{13A44F26-8464-4282-B040-3B76CC6BDAA0}" type="pres">
      <dgm:prSet presAssocID="{89152349-CD18-494F-90AA-C1B41AAA4959}" presName="pillar1" presStyleLbl="node1" presStyleIdx="0" presStyleCnt="3">
        <dgm:presLayoutVars>
          <dgm:bulletEnabled val="1"/>
        </dgm:presLayoutVars>
      </dgm:prSet>
      <dgm:spPr/>
    </dgm:pt>
    <dgm:pt modelId="{54A19D3C-ACFF-47C8-A390-B03D45D9C1E7}" type="pres">
      <dgm:prSet presAssocID="{9F5C984C-73D7-488F-BBBB-B6BD4C63EDDF}" presName="pillarX" presStyleLbl="node1" presStyleIdx="1" presStyleCnt="3" custLinFactNeighborY="248">
        <dgm:presLayoutVars>
          <dgm:bulletEnabled val="1"/>
        </dgm:presLayoutVars>
      </dgm:prSet>
      <dgm:spPr/>
    </dgm:pt>
    <dgm:pt modelId="{CA50BE8C-A9C2-40BC-9EB6-964CD0582E43}" type="pres">
      <dgm:prSet presAssocID="{CF56F0A3-6C09-4609-A1A1-27084A731441}" presName="pillarX" presStyleLbl="node1" presStyleIdx="2" presStyleCnt="3">
        <dgm:presLayoutVars>
          <dgm:bulletEnabled val="1"/>
        </dgm:presLayoutVars>
      </dgm:prSet>
      <dgm:spPr/>
    </dgm:pt>
    <dgm:pt modelId="{D5227718-DD37-4F48-B731-034E365842B8}" type="pres">
      <dgm:prSet presAssocID="{89152349-CD18-494F-90AA-C1B41AAA4959}" presName="base" presStyleLbl="dkBgShp" presStyleIdx="1" presStyleCnt="2"/>
      <dgm:spPr/>
    </dgm:pt>
  </dgm:ptLst>
  <dgm:cxnLst>
    <dgm:cxn modelId="{20C0BF15-234B-4D04-BDFA-1EC917316A2E}" type="presOf" srcId="{89152349-CD18-494F-90AA-C1B41AAA4959}" destId="{10D75B07-9B0E-475C-B31B-C34DCB50DF6C}" srcOrd="0" destOrd="0" presId="urn:microsoft.com/office/officeart/2005/8/layout/hList3"/>
    <dgm:cxn modelId="{0E396A16-E350-4F3A-B3BD-7F2F857CFC24}" type="presOf" srcId="{1D0151C9-F9D0-4D81-94C3-9E740E90ECF2}" destId="{8F5F54D3-C12C-4AFF-B4F9-73E5E10E8271}" srcOrd="0" destOrd="0" presId="urn:microsoft.com/office/officeart/2005/8/layout/hList3"/>
    <dgm:cxn modelId="{9E238B26-E1D1-4276-8860-08978335C0A0}" type="presOf" srcId="{CF56F0A3-6C09-4609-A1A1-27084A731441}" destId="{CA50BE8C-A9C2-40BC-9EB6-964CD0582E43}" srcOrd="0" destOrd="0" presId="urn:microsoft.com/office/officeart/2005/8/layout/hList3"/>
    <dgm:cxn modelId="{AAD79031-DDC0-449C-BAA0-F3CCE1503903}" srcId="{1D0151C9-F9D0-4D81-94C3-9E740E90ECF2}" destId="{89152349-CD18-494F-90AA-C1B41AAA4959}" srcOrd="0" destOrd="0" parTransId="{8D5290AD-1A60-4B98-95D4-DD6BE431C1A8}" sibTransId="{E67937F3-FB9C-464F-A185-F7331978032A}"/>
    <dgm:cxn modelId="{8B766089-0DDC-412D-9DCA-93A84F349233}" srcId="{89152349-CD18-494F-90AA-C1B41AAA4959}" destId="{2792137D-DCBF-4F3A-9BE8-4A9DE44E31FC}" srcOrd="0" destOrd="0" parTransId="{4EADB49A-1125-401E-9D87-ACBF89099F84}" sibTransId="{42D2DBCE-DF1E-449A-971D-53F0509DBBC6}"/>
    <dgm:cxn modelId="{1A360F99-766B-4368-9485-5CDEA9870FA3}" srcId="{89152349-CD18-494F-90AA-C1B41AAA4959}" destId="{9F5C984C-73D7-488F-BBBB-B6BD4C63EDDF}" srcOrd="1" destOrd="0" parTransId="{77DE2ECF-6F14-473A-B94C-2A81E4357EC8}" sibTransId="{E152DBCA-4C91-40A8-9EDB-4653291AA95A}"/>
    <dgm:cxn modelId="{E7E7A8B8-F97A-473D-AE4F-FC3EE68CE942}" type="presOf" srcId="{9F5C984C-73D7-488F-BBBB-B6BD4C63EDDF}" destId="{54A19D3C-ACFF-47C8-A390-B03D45D9C1E7}" srcOrd="0" destOrd="0" presId="urn:microsoft.com/office/officeart/2005/8/layout/hList3"/>
    <dgm:cxn modelId="{8C49F8C5-48A4-4138-938D-91DC931269F0}" type="presOf" srcId="{2792137D-DCBF-4F3A-9BE8-4A9DE44E31FC}" destId="{13A44F26-8464-4282-B040-3B76CC6BDAA0}" srcOrd="0" destOrd="0" presId="urn:microsoft.com/office/officeart/2005/8/layout/hList3"/>
    <dgm:cxn modelId="{A9CED0E4-F7E3-431F-BD8E-0F9571EFAA1C}" srcId="{89152349-CD18-494F-90AA-C1B41AAA4959}" destId="{CF56F0A3-6C09-4609-A1A1-27084A731441}" srcOrd="2" destOrd="0" parTransId="{20F9939C-D4AF-48EB-9F07-28B249826F21}" sibTransId="{9ED49C96-3D3B-4CFB-8A2A-BC6AE2511015}"/>
    <dgm:cxn modelId="{9A3D48BA-D354-42F9-963D-A50B16928160}" type="presParOf" srcId="{8F5F54D3-C12C-4AFF-B4F9-73E5E10E8271}" destId="{10D75B07-9B0E-475C-B31B-C34DCB50DF6C}" srcOrd="0" destOrd="0" presId="urn:microsoft.com/office/officeart/2005/8/layout/hList3"/>
    <dgm:cxn modelId="{F692DE56-E916-40BC-ADEF-0D48D1785482}" type="presParOf" srcId="{8F5F54D3-C12C-4AFF-B4F9-73E5E10E8271}" destId="{B79A9E55-B7D2-466D-8E42-03B7FE0F2C1B}" srcOrd="1" destOrd="0" presId="urn:microsoft.com/office/officeart/2005/8/layout/hList3"/>
    <dgm:cxn modelId="{DC383572-DDC2-459D-8995-37B6F7953229}" type="presParOf" srcId="{B79A9E55-B7D2-466D-8E42-03B7FE0F2C1B}" destId="{13A44F26-8464-4282-B040-3B76CC6BDAA0}" srcOrd="0" destOrd="0" presId="urn:microsoft.com/office/officeart/2005/8/layout/hList3"/>
    <dgm:cxn modelId="{880F4A91-8F2E-4149-A669-EEDB6252EF4A}" type="presParOf" srcId="{B79A9E55-B7D2-466D-8E42-03B7FE0F2C1B}" destId="{54A19D3C-ACFF-47C8-A390-B03D45D9C1E7}" srcOrd="1" destOrd="0" presId="urn:microsoft.com/office/officeart/2005/8/layout/hList3"/>
    <dgm:cxn modelId="{34907D80-AEF0-487C-8828-7CE0154A0FAE}" type="presParOf" srcId="{B79A9E55-B7D2-466D-8E42-03B7FE0F2C1B}" destId="{CA50BE8C-A9C2-40BC-9EB6-964CD0582E43}" srcOrd="2" destOrd="0" presId="urn:microsoft.com/office/officeart/2005/8/layout/hList3"/>
    <dgm:cxn modelId="{4D81FB84-52D4-4ABE-8AFC-C0A11AE64DA7}" type="presParOf" srcId="{8F5F54D3-C12C-4AFF-B4F9-73E5E10E8271}" destId="{D5227718-DD37-4F48-B731-034E365842B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27B2B0-6EC7-44BC-AA3B-41B6A0C856F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D864AB64-18CF-4823-9075-D33CB5C448A7}">
      <dgm:prSet phldrT="[Testo]"/>
      <dgm:spPr/>
      <dgm:t>
        <a:bodyPr/>
        <a:lstStyle/>
        <a:p>
          <a:r>
            <a:rPr lang="it-IT" dirty="0"/>
            <a:t>VERO O FALSO</a:t>
          </a:r>
        </a:p>
      </dgm:t>
    </dgm:pt>
    <dgm:pt modelId="{2BCDB562-772C-417E-8C71-5D56BE961BC4}" type="parTrans" cxnId="{DBAE4BB5-5145-4BE4-8FF6-6B1C2856D71F}">
      <dgm:prSet/>
      <dgm:spPr/>
      <dgm:t>
        <a:bodyPr/>
        <a:lstStyle/>
        <a:p>
          <a:endParaRPr lang="it-IT"/>
        </a:p>
      </dgm:t>
    </dgm:pt>
    <dgm:pt modelId="{E3EA993C-4CB9-40A8-A88C-A906A805F63F}" type="sibTrans" cxnId="{DBAE4BB5-5145-4BE4-8FF6-6B1C2856D71F}">
      <dgm:prSet/>
      <dgm:spPr/>
      <dgm:t>
        <a:bodyPr/>
        <a:lstStyle/>
        <a:p>
          <a:endParaRPr lang="it-IT"/>
        </a:p>
      </dgm:t>
    </dgm:pt>
    <dgm:pt modelId="{E3BE1F7A-FC5F-4AC4-9236-98337BDF3F51}">
      <dgm:prSet phldrT="[Testo]"/>
      <dgm:spPr/>
      <dgm:t>
        <a:bodyPr/>
        <a:lstStyle/>
        <a:p>
          <a:r>
            <a:rPr lang="it-IT" dirty="0"/>
            <a:t>Misura acquisizione </a:t>
          </a:r>
          <a:r>
            <a:rPr lang="it-IT" b="1" u="sng" dirty="0"/>
            <a:t>conoscenze</a:t>
          </a:r>
        </a:p>
      </dgm:t>
    </dgm:pt>
    <dgm:pt modelId="{03F2AB83-9B99-4AC1-8FBB-5529A945163D}" type="parTrans" cxnId="{8ADEBAC1-AE78-4053-9DD4-FCDD18E1EA14}">
      <dgm:prSet/>
      <dgm:spPr/>
      <dgm:t>
        <a:bodyPr/>
        <a:lstStyle/>
        <a:p>
          <a:endParaRPr lang="it-IT"/>
        </a:p>
      </dgm:t>
    </dgm:pt>
    <dgm:pt modelId="{72B48DB0-1C1D-4DE1-8B7D-1A6311C15402}" type="sibTrans" cxnId="{8ADEBAC1-AE78-4053-9DD4-FCDD18E1EA14}">
      <dgm:prSet/>
      <dgm:spPr/>
      <dgm:t>
        <a:bodyPr/>
        <a:lstStyle/>
        <a:p>
          <a:endParaRPr lang="it-IT"/>
        </a:p>
      </dgm:t>
    </dgm:pt>
    <dgm:pt modelId="{B7A639A2-8ECB-4B65-89FE-8774E78FFBC9}">
      <dgm:prSet phldrT="[Testo]"/>
      <dgm:spPr/>
      <dgm:t>
        <a:bodyPr/>
        <a:lstStyle/>
        <a:p>
          <a:r>
            <a:rPr lang="it-IT" dirty="0"/>
            <a:t>Quando F, chiedere la risposta V</a:t>
          </a:r>
        </a:p>
      </dgm:t>
    </dgm:pt>
    <dgm:pt modelId="{3C9108DC-2A20-46F8-8C0D-3FF0229B60A0}" type="parTrans" cxnId="{06857DD6-D3C5-4014-8FED-E455B5EEA098}">
      <dgm:prSet/>
      <dgm:spPr/>
      <dgm:t>
        <a:bodyPr/>
        <a:lstStyle/>
        <a:p>
          <a:endParaRPr lang="it-IT"/>
        </a:p>
      </dgm:t>
    </dgm:pt>
    <dgm:pt modelId="{78351A3A-A72B-4D8C-B511-181B169E5329}" type="sibTrans" cxnId="{06857DD6-D3C5-4014-8FED-E455B5EEA098}">
      <dgm:prSet/>
      <dgm:spPr/>
      <dgm:t>
        <a:bodyPr/>
        <a:lstStyle/>
        <a:p>
          <a:endParaRPr lang="it-IT"/>
        </a:p>
      </dgm:t>
    </dgm:pt>
    <dgm:pt modelId="{8D6D6996-19E0-4DCC-960D-F9559C6C8F8F}">
      <dgm:prSet phldrT="[Testo]"/>
      <dgm:spPr/>
      <dgm:t>
        <a:bodyPr/>
        <a:lstStyle/>
        <a:p>
          <a:r>
            <a:rPr lang="it-IT" dirty="0"/>
            <a:t>COMPLETAMENTO</a:t>
          </a:r>
        </a:p>
      </dgm:t>
    </dgm:pt>
    <dgm:pt modelId="{F50AC289-1DF4-4709-836A-B3661C6DAF07}" type="parTrans" cxnId="{595EB120-6A21-43BF-BB81-29BAB7DA43CB}">
      <dgm:prSet/>
      <dgm:spPr/>
      <dgm:t>
        <a:bodyPr/>
        <a:lstStyle/>
        <a:p>
          <a:endParaRPr lang="it-IT"/>
        </a:p>
      </dgm:t>
    </dgm:pt>
    <dgm:pt modelId="{8F821FE5-D367-4FA3-93A4-40DE9AEDBCE4}" type="sibTrans" cxnId="{595EB120-6A21-43BF-BB81-29BAB7DA43CB}">
      <dgm:prSet/>
      <dgm:spPr/>
      <dgm:t>
        <a:bodyPr/>
        <a:lstStyle/>
        <a:p>
          <a:endParaRPr lang="it-IT"/>
        </a:p>
      </dgm:t>
    </dgm:pt>
    <dgm:pt modelId="{4CF9740D-240D-4A57-BEC9-74504F9DF3CC}">
      <dgm:prSet phldrT="[Testo]"/>
      <dgm:spPr/>
      <dgm:t>
        <a:bodyPr/>
        <a:lstStyle/>
        <a:p>
          <a:r>
            <a:rPr lang="it-IT" dirty="0"/>
            <a:t>Rileva </a:t>
          </a:r>
          <a:r>
            <a:rPr lang="it-IT" b="1" u="sng" dirty="0"/>
            <a:t>conoscenze mnemoniche </a:t>
          </a:r>
          <a:r>
            <a:rPr lang="it-IT" dirty="0"/>
            <a:t>per riconoscimento o rievocazione</a:t>
          </a:r>
        </a:p>
      </dgm:t>
    </dgm:pt>
    <dgm:pt modelId="{9ECD2DAF-7A31-42DF-8CCF-A1757BD24D89}" type="parTrans" cxnId="{76AB1D26-E0B8-4F4A-BC34-DDBB235FE8D9}">
      <dgm:prSet/>
      <dgm:spPr/>
      <dgm:t>
        <a:bodyPr/>
        <a:lstStyle/>
        <a:p>
          <a:endParaRPr lang="it-IT"/>
        </a:p>
      </dgm:t>
    </dgm:pt>
    <dgm:pt modelId="{E4426A0E-D8EB-4364-ACB3-B974DD25EEA9}" type="sibTrans" cxnId="{76AB1D26-E0B8-4F4A-BC34-DDBB235FE8D9}">
      <dgm:prSet/>
      <dgm:spPr/>
      <dgm:t>
        <a:bodyPr/>
        <a:lstStyle/>
        <a:p>
          <a:endParaRPr lang="it-IT"/>
        </a:p>
      </dgm:t>
    </dgm:pt>
    <dgm:pt modelId="{C2A5EDD6-C735-4A6F-895F-72806964CA8F}">
      <dgm:prSet phldrT="[Testo]"/>
      <dgm:spPr/>
      <dgm:t>
        <a:bodyPr/>
        <a:lstStyle/>
        <a:p>
          <a:r>
            <a:rPr lang="it-IT" dirty="0"/>
            <a:t>Di nove parole mancanti indicarne 16</a:t>
          </a:r>
        </a:p>
      </dgm:t>
    </dgm:pt>
    <dgm:pt modelId="{55132140-A27A-439B-B944-50859F2B1547}" type="parTrans" cxnId="{7A546395-1F9B-4E97-B915-4623699D9168}">
      <dgm:prSet/>
      <dgm:spPr/>
      <dgm:t>
        <a:bodyPr/>
        <a:lstStyle/>
        <a:p>
          <a:endParaRPr lang="it-IT"/>
        </a:p>
      </dgm:t>
    </dgm:pt>
    <dgm:pt modelId="{CC321C06-6413-4211-ABBD-66F35F77988F}" type="sibTrans" cxnId="{7A546395-1F9B-4E97-B915-4623699D9168}">
      <dgm:prSet/>
      <dgm:spPr/>
      <dgm:t>
        <a:bodyPr/>
        <a:lstStyle/>
        <a:p>
          <a:endParaRPr lang="it-IT"/>
        </a:p>
      </dgm:t>
    </dgm:pt>
    <dgm:pt modelId="{50F3149C-1467-4281-8960-BD235D291BBD}">
      <dgm:prSet phldrT="[Testo]"/>
      <dgm:spPr/>
      <dgm:t>
        <a:bodyPr/>
        <a:lstStyle/>
        <a:p>
          <a:r>
            <a:rPr lang="it-IT" dirty="0"/>
            <a:t>CORRISPONDENZA</a:t>
          </a:r>
        </a:p>
        <a:p>
          <a:r>
            <a:rPr lang="it-IT" dirty="0"/>
            <a:t>Tra due liste di termini</a:t>
          </a:r>
        </a:p>
      </dgm:t>
    </dgm:pt>
    <dgm:pt modelId="{B2BE58B6-2564-4E32-9222-EEA93146CF6C}" type="parTrans" cxnId="{454E5C6A-5485-4038-A165-F172B61D7617}">
      <dgm:prSet/>
      <dgm:spPr/>
      <dgm:t>
        <a:bodyPr/>
        <a:lstStyle/>
        <a:p>
          <a:endParaRPr lang="it-IT"/>
        </a:p>
      </dgm:t>
    </dgm:pt>
    <dgm:pt modelId="{AF5B63C6-E81C-4832-84CF-B171F027A149}" type="sibTrans" cxnId="{454E5C6A-5485-4038-A165-F172B61D7617}">
      <dgm:prSet/>
      <dgm:spPr/>
      <dgm:t>
        <a:bodyPr/>
        <a:lstStyle/>
        <a:p>
          <a:endParaRPr lang="it-IT"/>
        </a:p>
      </dgm:t>
    </dgm:pt>
    <dgm:pt modelId="{299B09AE-AB26-47FE-AE6D-0EAFEED37552}">
      <dgm:prSet phldrT="[Testo]"/>
      <dgm:spPr/>
      <dgm:t>
        <a:bodyPr/>
        <a:lstStyle/>
        <a:p>
          <a:r>
            <a:rPr lang="it-IT" dirty="0"/>
            <a:t>Verifica </a:t>
          </a:r>
          <a:r>
            <a:rPr lang="it-IT" b="1" u="sng" dirty="0"/>
            <a:t>conoscenze e comprensione</a:t>
          </a:r>
        </a:p>
      </dgm:t>
    </dgm:pt>
    <dgm:pt modelId="{3CB57885-7CC6-4112-A311-224B6CE63BE1}" type="parTrans" cxnId="{D555F958-7DCA-47AB-B609-26EC92E5663E}">
      <dgm:prSet/>
      <dgm:spPr/>
      <dgm:t>
        <a:bodyPr/>
        <a:lstStyle/>
        <a:p>
          <a:endParaRPr lang="it-IT"/>
        </a:p>
      </dgm:t>
    </dgm:pt>
    <dgm:pt modelId="{6ED7F477-77FB-40F6-A042-D4BDE362D0CA}" type="sibTrans" cxnId="{D555F958-7DCA-47AB-B609-26EC92E5663E}">
      <dgm:prSet/>
      <dgm:spPr/>
      <dgm:t>
        <a:bodyPr/>
        <a:lstStyle/>
        <a:p>
          <a:endParaRPr lang="it-IT"/>
        </a:p>
      </dgm:t>
    </dgm:pt>
    <dgm:pt modelId="{841CD43B-CDAC-4DE3-B3C1-8A51B22DB366}">
      <dgm:prSet phldrT="[Testo]"/>
      <dgm:spPr/>
      <dgm:t>
        <a:bodyPr/>
        <a:lstStyle/>
        <a:p>
          <a:r>
            <a:rPr lang="it-IT" dirty="0"/>
            <a:t>Per evitare </a:t>
          </a:r>
          <a:r>
            <a:rPr lang="it-IT" dirty="0" err="1"/>
            <a:t>risp</a:t>
          </a:r>
          <a:r>
            <a:rPr lang="it-IT" dirty="0"/>
            <a:t>. a caso, 2 elementi in più nella 2^lista</a:t>
          </a:r>
        </a:p>
      </dgm:t>
    </dgm:pt>
    <dgm:pt modelId="{8B45BE01-DD16-4BA7-8933-CA5996B4AE5B}" type="parTrans" cxnId="{22162721-32E1-4935-B5C2-49F94C8EEB34}">
      <dgm:prSet/>
      <dgm:spPr/>
      <dgm:t>
        <a:bodyPr/>
        <a:lstStyle/>
        <a:p>
          <a:endParaRPr lang="it-IT"/>
        </a:p>
      </dgm:t>
    </dgm:pt>
    <dgm:pt modelId="{5205F343-D9D4-45E4-A4D9-43B73A4C229A}" type="sibTrans" cxnId="{22162721-32E1-4935-B5C2-49F94C8EEB34}">
      <dgm:prSet/>
      <dgm:spPr/>
      <dgm:t>
        <a:bodyPr/>
        <a:lstStyle/>
        <a:p>
          <a:endParaRPr lang="it-IT"/>
        </a:p>
      </dgm:t>
    </dgm:pt>
    <dgm:pt modelId="{2DA38F6B-DDDD-45F3-BBEF-B31F342133C1}" type="pres">
      <dgm:prSet presAssocID="{F827B2B0-6EC7-44BC-AA3B-41B6A0C856F9}" presName="Name0" presStyleCnt="0">
        <dgm:presLayoutVars>
          <dgm:dir/>
          <dgm:animLvl val="lvl"/>
          <dgm:resizeHandles val="exact"/>
        </dgm:presLayoutVars>
      </dgm:prSet>
      <dgm:spPr/>
    </dgm:pt>
    <dgm:pt modelId="{E0C8412E-38CF-43F9-911B-144F3B93FE3C}" type="pres">
      <dgm:prSet presAssocID="{D864AB64-18CF-4823-9075-D33CB5C448A7}" presName="linNode" presStyleCnt="0"/>
      <dgm:spPr/>
    </dgm:pt>
    <dgm:pt modelId="{41BBC12D-FCC1-419A-9F60-7E5F486C25F0}" type="pres">
      <dgm:prSet presAssocID="{D864AB64-18CF-4823-9075-D33CB5C448A7}" presName="parentText" presStyleLbl="node1" presStyleIdx="0" presStyleCnt="3">
        <dgm:presLayoutVars>
          <dgm:chMax val="1"/>
          <dgm:bulletEnabled val="1"/>
        </dgm:presLayoutVars>
      </dgm:prSet>
      <dgm:spPr/>
    </dgm:pt>
    <dgm:pt modelId="{F0A7E294-E928-4D40-B9A8-058083263E1F}" type="pres">
      <dgm:prSet presAssocID="{D864AB64-18CF-4823-9075-D33CB5C448A7}" presName="descendantText" presStyleLbl="alignAccFollowNode1" presStyleIdx="0" presStyleCnt="3">
        <dgm:presLayoutVars>
          <dgm:bulletEnabled val="1"/>
        </dgm:presLayoutVars>
      </dgm:prSet>
      <dgm:spPr/>
    </dgm:pt>
    <dgm:pt modelId="{97A9633C-9AEF-4DD9-9DC1-FA5AF99795A1}" type="pres">
      <dgm:prSet presAssocID="{E3EA993C-4CB9-40A8-A88C-A906A805F63F}" presName="sp" presStyleCnt="0"/>
      <dgm:spPr/>
    </dgm:pt>
    <dgm:pt modelId="{6DD5BD82-6404-434F-ACA8-7F21B9E2FC31}" type="pres">
      <dgm:prSet presAssocID="{8D6D6996-19E0-4DCC-960D-F9559C6C8F8F}" presName="linNode" presStyleCnt="0"/>
      <dgm:spPr/>
    </dgm:pt>
    <dgm:pt modelId="{D3C28D51-3414-4E6E-BA25-EA106F839954}" type="pres">
      <dgm:prSet presAssocID="{8D6D6996-19E0-4DCC-960D-F9559C6C8F8F}" presName="parentText" presStyleLbl="node1" presStyleIdx="1" presStyleCnt="3">
        <dgm:presLayoutVars>
          <dgm:chMax val="1"/>
          <dgm:bulletEnabled val="1"/>
        </dgm:presLayoutVars>
      </dgm:prSet>
      <dgm:spPr/>
    </dgm:pt>
    <dgm:pt modelId="{A67213E8-4097-427E-AFBF-101B0DE671F2}" type="pres">
      <dgm:prSet presAssocID="{8D6D6996-19E0-4DCC-960D-F9559C6C8F8F}" presName="descendantText" presStyleLbl="alignAccFollowNode1" presStyleIdx="1" presStyleCnt="3">
        <dgm:presLayoutVars>
          <dgm:bulletEnabled val="1"/>
        </dgm:presLayoutVars>
      </dgm:prSet>
      <dgm:spPr/>
    </dgm:pt>
    <dgm:pt modelId="{E63608FA-EAF1-4AC2-9A2A-1F0EBEDA68C5}" type="pres">
      <dgm:prSet presAssocID="{8F821FE5-D367-4FA3-93A4-40DE9AEDBCE4}" presName="sp" presStyleCnt="0"/>
      <dgm:spPr/>
    </dgm:pt>
    <dgm:pt modelId="{3519E8C5-5977-4EBE-96BE-293C5D34D264}" type="pres">
      <dgm:prSet presAssocID="{50F3149C-1467-4281-8960-BD235D291BBD}" presName="linNode" presStyleCnt="0"/>
      <dgm:spPr/>
    </dgm:pt>
    <dgm:pt modelId="{5536027A-9AF0-4FDA-A3D1-6BE04A04F96F}" type="pres">
      <dgm:prSet presAssocID="{50F3149C-1467-4281-8960-BD235D291BBD}" presName="parentText" presStyleLbl="node1" presStyleIdx="2" presStyleCnt="3">
        <dgm:presLayoutVars>
          <dgm:chMax val="1"/>
          <dgm:bulletEnabled val="1"/>
        </dgm:presLayoutVars>
      </dgm:prSet>
      <dgm:spPr/>
    </dgm:pt>
    <dgm:pt modelId="{7248029A-D27B-47AB-8EB5-13FFBDC5074C}" type="pres">
      <dgm:prSet presAssocID="{50F3149C-1467-4281-8960-BD235D291BBD}" presName="descendantText" presStyleLbl="alignAccFollowNode1" presStyleIdx="2" presStyleCnt="3">
        <dgm:presLayoutVars>
          <dgm:bulletEnabled val="1"/>
        </dgm:presLayoutVars>
      </dgm:prSet>
      <dgm:spPr/>
    </dgm:pt>
  </dgm:ptLst>
  <dgm:cxnLst>
    <dgm:cxn modelId="{81A82B03-FA54-418E-B88C-B4E8B27276A6}" type="presOf" srcId="{C2A5EDD6-C735-4A6F-895F-72806964CA8F}" destId="{A67213E8-4097-427E-AFBF-101B0DE671F2}" srcOrd="0" destOrd="1" presId="urn:microsoft.com/office/officeart/2005/8/layout/vList5"/>
    <dgm:cxn modelId="{3FB1380C-A303-4605-ACD9-28F9AC6EB9E6}" type="presOf" srcId="{D864AB64-18CF-4823-9075-D33CB5C448A7}" destId="{41BBC12D-FCC1-419A-9F60-7E5F486C25F0}" srcOrd="0" destOrd="0" presId="urn:microsoft.com/office/officeart/2005/8/layout/vList5"/>
    <dgm:cxn modelId="{BD969C1B-C511-4E04-92EF-CDDDD6633EDD}" type="presOf" srcId="{8D6D6996-19E0-4DCC-960D-F9559C6C8F8F}" destId="{D3C28D51-3414-4E6E-BA25-EA106F839954}" srcOrd="0" destOrd="0" presId="urn:microsoft.com/office/officeart/2005/8/layout/vList5"/>
    <dgm:cxn modelId="{595EB120-6A21-43BF-BB81-29BAB7DA43CB}" srcId="{F827B2B0-6EC7-44BC-AA3B-41B6A0C856F9}" destId="{8D6D6996-19E0-4DCC-960D-F9559C6C8F8F}" srcOrd="1" destOrd="0" parTransId="{F50AC289-1DF4-4709-836A-B3661C6DAF07}" sibTransId="{8F821FE5-D367-4FA3-93A4-40DE9AEDBCE4}"/>
    <dgm:cxn modelId="{22162721-32E1-4935-B5C2-49F94C8EEB34}" srcId="{50F3149C-1467-4281-8960-BD235D291BBD}" destId="{841CD43B-CDAC-4DE3-B3C1-8A51B22DB366}" srcOrd="1" destOrd="0" parTransId="{8B45BE01-DD16-4BA7-8933-CA5996B4AE5B}" sibTransId="{5205F343-D9D4-45E4-A4D9-43B73A4C229A}"/>
    <dgm:cxn modelId="{76AB1D26-E0B8-4F4A-BC34-DDBB235FE8D9}" srcId="{8D6D6996-19E0-4DCC-960D-F9559C6C8F8F}" destId="{4CF9740D-240D-4A57-BEC9-74504F9DF3CC}" srcOrd="0" destOrd="0" parTransId="{9ECD2DAF-7A31-42DF-8CCF-A1757BD24D89}" sibTransId="{E4426A0E-D8EB-4364-ACB3-B974DD25EEA9}"/>
    <dgm:cxn modelId="{0C3FDD66-EB78-4D85-A969-0E494C383B75}" type="presOf" srcId="{841CD43B-CDAC-4DE3-B3C1-8A51B22DB366}" destId="{7248029A-D27B-47AB-8EB5-13FFBDC5074C}" srcOrd="0" destOrd="1" presId="urn:microsoft.com/office/officeart/2005/8/layout/vList5"/>
    <dgm:cxn modelId="{454E5C6A-5485-4038-A165-F172B61D7617}" srcId="{F827B2B0-6EC7-44BC-AA3B-41B6A0C856F9}" destId="{50F3149C-1467-4281-8960-BD235D291BBD}" srcOrd="2" destOrd="0" parTransId="{B2BE58B6-2564-4E32-9222-EEA93146CF6C}" sibTransId="{AF5B63C6-E81C-4832-84CF-B171F027A149}"/>
    <dgm:cxn modelId="{D555F958-7DCA-47AB-B609-26EC92E5663E}" srcId="{50F3149C-1467-4281-8960-BD235D291BBD}" destId="{299B09AE-AB26-47FE-AE6D-0EAFEED37552}" srcOrd="0" destOrd="0" parTransId="{3CB57885-7CC6-4112-A311-224B6CE63BE1}" sibTransId="{6ED7F477-77FB-40F6-A042-D4BDE362D0CA}"/>
    <dgm:cxn modelId="{7A546395-1F9B-4E97-B915-4623699D9168}" srcId="{8D6D6996-19E0-4DCC-960D-F9559C6C8F8F}" destId="{C2A5EDD6-C735-4A6F-895F-72806964CA8F}" srcOrd="1" destOrd="0" parTransId="{55132140-A27A-439B-B944-50859F2B1547}" sibTransId="{CC321C06-6413-4211-ABBD-66F35F77988F}"/>
    <dgm:cxn modelId="{CBE6E09A-2560-4134-BF37-BE10E0D22BA4}" type="presOf" srcId="{E3BE1F7A-FC5F-4AC4-9236-98337BDF3F51}" destId="{F0A7E294-E928-4D40-B9A8-058083263E1F}" srcOrd="0" destOrd="0" presId="urn:microsoft.com/office/officeart/2005/8/layout/vList5"/>
    <dgm:cxn modelId="{253234A3-3973-40BD-9527-54B9037DCB90}" type="presOf" srcId="{F827B2B0-6EC7-44BC-AA3B-41B6A0C856F9}" destId="{2DA38F6B-DDDD-45F3-BBEF-B31F342133C1}" srcOrd="0" destOrd="0" presId="urn:microsoft.com/office/officeart/2005/8/layout/vList5"/>
    <dgm:cxn modelId="{D58077B1-953E-4595-A227-26F1D7C6257B}" type="presOf" srcId="{4CF9740D-240D-4A57-BEC9-74504F9DF3CC}" destId="{A67213E8-4097-427E-AFBF-101B0DE671F2}" srcOrd="0" destOrd="0" presId="urn:microsoft.com/office/officeart/2005/8/layout/vList5"/>
    <dgm:cxn modelId="{DBAE4BB5-5145-4BE4-8FF6-6B1C2856D71F}" srcId="{F827B2B0-6EC7-44BC-AA3B-41B6A0C856F9}" destId="{D864AB64-18CF-4823-9075-D33CB5C448A7}" srcOrd="0" destOrd="0" parTransId="{2BCDB562-772C-417E-8C71-5D56BE961BC4}" sibTransId="{E3EA993C-4CB9-40A8-A88C-A906A805F63F}"/>
    <dgm:cxn modelId="{8ADEBAC1-AE78-4053-9DD4-FCDD18E1EA14}" srcId="{D864AB64-18CF-4823-9075-D33CB5C448A7}" destId="{E3BE1F7A-FC5F-4AC4-9236-98337BDF3F51}" srcOrd="0" destOrd="0" parTransId="{03F2AB83-9B99-4AC1-8FBB-5529A945163D}" sibTransId="{72B48DB0-1C1D-4DE1-8B7D-1A6311C15402}"/>
    <dgm:cxn modelId="{06857DD6-D3C5-4014-8FED-E455B5EEA098}" srcId="{D864AB64-18CF-4823-9075-D33CB5C448A7}" destId="{B7A639A2-8ECB-4B65-89FE-8774E78FFBC9}" srcOrd="1" destOrd="0" parTransId="{3C9108DC-2A20-46F8-8C0D-3FF0229B60A0}" sibTransId="{78351A3A-A72B-4D8C-B511-181B169E5329}"/>
    <dgm:cxn modelId="{AAAFDAEC-65AD-4312-A247-63E4F1B0BEDA}" type="presOf" srcId="{50F3149C-1467-4281-8960-BD235D291BBD}" destId="{5536027A-9AF0-4FDA-A3D1-6BE04A04F96F}" srcOrd="0" destOrd="0" presId="urn:microsoft.com/office/officeart/2005/8/layout/vList5"/>
    <dgm:cxn modelId="{26E640ED-3A1E-4F39-A72D-6689CE63B71D}" type="presOf" srcId="{299B09AE-AB26-47FE-AE6D-0EAFEED37552}" destId="{7248029A-D27B-47AB-8EB5-13FFBDC5074C}" srcOrd="0" destOrd="0" presId="urn:microsoft.com/office/officeart/2005/8/layout/vList5"/>
    <dgm:cxn modelId="{BDCB7BF6-6834-4E44-8A0D-4EAB588F6EE4}" type="presOf" srcId="{B7A639A2-8ECB-4B65-89FE-8774E78FFBC9}" destId="{F0A7E294-E928-4D40-B9A8-058083263E1F}" srcOrd="0" destOrd="1" presId="urn:microsoft.com/office/officeart/2005/8/layout/vList5"/>
    <dgm:cxn modelId="{A66B0F35-8D5B-4874-AF07-B6C2B0988323}" type="presParOf" srcId="{2DA38F6B-DDDD-45F3-BBEF-B31F342133C1}" destId="{E0C8412E-38CF-43F9-911B-144F3B93FE3C}" srcOrd="0" destOrd="0" presId="urn:microsoft.com/office/officeart/2005/8/layout/vList5"/>
    <dgm:cxn modelId="{8167FBC0-F147-4624-A13C-A347C9EE3978}" type="presParOf" srcId="{E0C8412E-38CF-43F9-911B-144F3B93FE3C}" destId="{41BBC12D-FCC1-419A-9F60-7E5F486C25F0}" srcOrd="0" destOrd="0" presId="urn:microsoft.com/office/officeart/2005/8/layout/vList5"/>
    <dgm:cxn modelId="{E8DDD8BD-017C-4860-832A-D94D5C7C4419}" type="presParOf" srcId="{E0C8412E-38CF-43F9-911B-144F3B93FE3C}" destId="{F0A7E294-E928-4D40-B9A8-058083263E1F}" srcOrd="1" destOrd="0" presId="urn:microsoft.com/office/officeart/2005/8/layout/vList5"/>
    <dgm:cxn modelId="{3BD725ED-1D4A-40BD-9E2C-A53AEB7ACB4A}" type="presParOf" srcId="{2DA38F6B-DDDD-45F3-BBEF-B31F342133C1}" destId="{97A9633C-9AEF-4DD9-9DC1-FA5AF99795A1}" srcOrd="1" destOrd="0" presId="urn:microsoft.com/office/officeart/2005/8/layout/vList5"/>
    <dgm:cxn modelId="{37EA3160-E0F9-41B6-940D-452B79606AF2}" type="presParOf" srcId="{2DA38F6B-DDDD-45F3-BBEF-B31F342133C1}" destId="{6DD5BD82-6404-434F-ACA8-7F21B9E2FC31}" srcOrd="2" destOrd="0" presId="urn:microsoft.com/office/officeart/2005/8/layout/vList5"/>
    <dgm:cxn modelId="{27375772-3F42-4BFF-B31B-6D8CF8782228}" type="presParOf" srcId="{6DD5BD82-6404-434F-ACA8-7F21B9E2FC31}" destId="{D3C28D51-3414-4E6E-BA25-EA106F839954}" srcOrd="0" destOrd="0" presId="urn:microsoft.com/office/officeart/2005/8/layout/vList5"/>
    <dgm:cxn modelId="{31ED1CA0-FAE3-4BFD-8779-54C3B5E19522}" type="presParOf" srcId="{6DD5BD82-6404-434F-ACA8-7F21B9E2FC31}" destId="{A67213E8-4097-427E-AFBF-101B0DE671F2}" srcOrd="1" destOrd="0" presId="urn:microsoft.com/office/officeart/2005/8/layout/vList5"/>
    <dgm:cxn modelId="{870A0624-16E6-4177-A50F-7CB5C18F493C}" type="presParOf" srcId="{2DA38F6B-DDDD-45F3-BBEF-B31F342133C1}" destId="{E63608FA-EAF1-4AC2-9A2A-1F0EBEDA68C5}" srcOrd="3" destOrd="0" presId="urn:microsoft.com/office/officeart/2005/8/layout/vList5"/>
    <dgm:cxn modelId="{412519B5-76F4-4184-8BAD-60835B6C4B26}" type="presParOf" srcId="{2DA38F6B-DDDD-45F3-BBEF-B31F342133C1}" destId="{3519E8C5-5977-4EBE-96BE-293C5D34D264}" srcOrd="4" destOrd="0" presId="urn:microsoft.com/office/officeart/2005/8/layout/vList5"/>
    <dgm:cxn modelId="{058FF4FC-5214-4AF7-9CDC-59558F7A89E2}" type="presParOf" srcId="{3519E8C5-5977-4EBE-96BE-293C5D34D264}" destId="{5536027A-9AF0-4FDA-A3D1-6BE04A04F96F}" srcOrd="0" destOrd="0" presId="urn:microsoft.com/office/officeart/2005/8/layout/vList5"/>
    <dgm:cxn modelId="{232FAAA7-8639-444D-A18A-B265D9E675FF}" type="presParOf" srcId="{3519E8C5-5977-4EBE-96BE-293C5D34D264}" destId="{7248029A-D27B-47AB-8EB5-13FFBDC5074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4894D8-A432-4E50-9961-D28CB873C1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D8A8F8F1-1D1D-4E02-AF9D-4189A3E7C37D}">
      <dgm:prSet phldrT="[Testo]"/>
      <dgm:spPr/>
      <dgm:t>
        <a:bodyPr/>
        <a:lstStyle/>
        <a:p>
          <a:r>
            <a:rPr lang="it-IT" dirty="0"/>
            <a:t>SCELTA/RISPOSTA MULTIPLA</a:t>
          </a:r>
        </a:p>
      </dgm:t>
    </dgm:pt>
    <dgm:pt modelId="{A25699C2-13EE-43F2-8E46-4BC249E3F62B}" type="parTrans" cxnId="{F3E3226D-9E77-41DF-951F-F6F7645AD18E}">
      <dgm:prSet/>
      <dgm:spPr/>
      <dgm:t>
        <a:bodyPr/>
        <a:lstStyle/>
        <a:p>
          <a:endParaRPr lang="it-IT"/>
        </a:p>
      </dgm:t>
    </dgm:pt>
    <dgm:pt modelId="{085219CE-0AA1-4730-8E54-9BE7B55F3488}" type="sibTrans" cxnId="{F3E3226D-9E77-41DF-951F-F6F7645AD18E}">
      <dgm:prSet/>
      <dgm:spPr/>
      <dgm:t>
        <a:bodyPr/>
        <a:lstStyle/>
        <a:p>
          <a:endParaRPr lang="it-IT"/>
        </a:p>
      </dgm:t>
    </dgm:pt>
    <dgm:pt modelId="{15B19AB9-12FB-4939-AF89-20716559E95A}">
      <dgm:prSet phldrT="[Testo]"/>
      <dgm:spPr/>
      <dgm:t>
        <a:bodyPr/>
        <a:lstStyle/>
        <a:p>
          <a:r>
            <a:rPr lang="it-IT" dirty="0"/>
            <a:t>Valida se presenta almeno 15/20 item</a:t>
          </a:r>
        </a:p>
      </dgm:t>
    </dgm:pt>
    <dgm:pt modelId="{655EABC2-8C34-4ED9-9EBA-300C31D5DB9F}" type="parTrans" cxnId="{74E4EE80-4970-4917-B26E-E748F9D14088}">
      <dgm:prSet/>
      <dgm:spPr/>
      <dgm:t>
        <a:bodyPr/>
        <a:lstStyle/>
        <a:p>
          <a:endParaRPr lang="it-IT"/>
        </a:p>
      </dgm:t>
    </dgm:pt>
    <dgm:pt modelId="{5D304701-4859-47A2-A868-B3FA09BFAA60}" type="sibTrans" cxnId="{74E4EE80-4970-4917-B26E-E748F9D14088}">
      <dgm:prSet/>
      <dgm:spPr/>
      <dgm:t>
        <a:bodyPr/>
        <a:lstStyle/>
        <a:p>
          <a:endParaRPr lang="it-IT"/>
        </a:p>
      </dgm:t>
    </dgm:pt>
    <dgm:pt modelId="{9463CA32-B642-4FB5-A8E8-18032AF828B2}">
      <dgm:prSet phldrT="[Testo]"/>
      <dgm:spPr/>
      <dgm:t>
        <a:bodyPr/>
        <a:lstStyle/>
        <a:p>
          <a:r>
            <a:rPr lang="it-IT" dirty="0"/>
            <a:t>Misura </a:t>
          </a:r>
          <a:r>
            <a:rPr lang="it-IT" b="1" dirty="0"/>
            <a:t>comprensione, conoscenza, capacità di analisi</a:t>
          </a:r>
        </a:p>
      </dgm:t>
    </dgm:pt>
    <dgm:pt modelId="{72ED942F-9642-4381-BAC8-E5325EB2012D}" type="parTrans" cxnId="{29A48E94-BB0F-4DBF-8F71-2A2DCCE710A7}">
      <dgm:prSet/>
      <dgm:spPr/>
      <dgm:t>
        <a:bodyPr/>
        <a:lstStyle/>
        <a:p>
          <a:endParaRPr lang="it-IT"/>
        </a:p>
      </dgm:t>
    </dgm:pt>
    <dgm:pt modelId="{B3E2527D-B9FA-48F2-97F6-29FA4C19064F}" type="sibTrans" cxnId="{29A48E94-BB0F-4DBF-8F71-2A2DCCE710A7}">
      <dgm:prSet/>
      <dgm:spPr/>
      <dgm:t>
        <a:bodyPr/>
        <a:lstStyle/>
        <a:p>
          <a:endParaRPr lang="it-IT"/>
        </a:p>
      </dgm:t>
    </dgm:pt>
    <dgm:pt modelId="{C0114CEE-3D1D-4248-8BF4-C18BC8E5E2CF}">
      <dgm:prSet phldrT="[Testo]"/>
      <dgm:spPr/>
      <dgm:t>
        <a:bodyPr/>
        <a:lstStyle/>
        <a:p>
          <a:r>
            <a:rPr lang="it-IT" dirty="0"/>
            <a:t>SEQUENZA CONCETTUALE</a:t>
          </a:r>
        </a:p>
      </dgm:t>
    </dgm:pt>
    <dgm:pt modelId="{6C0C24C3-1868-44C2-8287-D9E41EDB6A00}" type="parTrans" cxnId="{E5567D01-9417-4A19-B9F3-9D5991E9C53D}">
      <dgm:prSet/>
      <dgm:spPr/>
      <dgm:t>
        <a:bodyPr/>
        <a:lstStyle/>
        <a:p>
          <a:endParaRPr lang="it-IT"/>
        </a:p>
      </dgm:t>
    </dgm:pt>
    <dgm:pt modelId="{5C855381-019E-4264-9199-A8D6ECB15051}" type="sibTrans" cxnId="{E5567D01-9417-4A19-B9F3-9D5991E9C53D}">
      <dgm:prSet/>
      <dgm:spPr/>
      <dgm:t>
        <a:bodyPr/>
        <a:lstStyle/>
        <a:p>
          <a:endParaRPr lang="it-IT"/>
        </a:p>
      </dgm:t>
    </dgm:pt>
    <dgm:pt modelId="{C1A877DB-7D60-4A67-9B8D-25AFD22A8B95}">
      <dgm:prSet phldrT="[Testo]"/>
      <dgm:spPr/>
      <dgm:t>
        <a:bodyPr/>
        <a:lstStyle/>
        <a:p>
          <a:r>
            <a:rPr lang="it-IT" dirty="0"/>
            <a:t>Individua </a:t>
          </a:r>
          <a:r>
            <a:rPr lang="it-IT" b="1" dirty="0"/>
            <a:t>conoscenze e comprensione di </a:t>
          </a:r>
          <a:r>
            <a:rPr lang="it-IT" b="1" dirty="0" err="1"/>
            <a:t>rapp</a:t>
          </a:r>
          <a:r>
            <a:rPr lang="it-IT" b="1" dirty="0"/>
            <a:t>. causa/effetto</a:t>
          </a:r>
        </a:p>
      </dgm:t>
    </dgm:pt>
    <dgm:pt modelId="{8B57DCFB-DBE4-4096-9373-D79D502D8688}" type="parTrans" cxnId="{45A7F447-E94A-49F9-8141-B8C502DF6814}">
      <dgm:prSet/>
      <dgm:spPr/>
      <dgm:t>
        <a:bodyPr/>
        <a:lstStyle/>
        <a:p>
          <a:endParaRPr lang="it-IT"/>
        </a:p>
      </dgm:t>
    </dgm:pt>
    <dgm:pt modelId="{062C3F12-10B5-4904-A4B0-61922AB4C0B4}" type="sibTrans" cxnId="{45A7F447-E94A-49F9-8141-B8C502DF6814}">
      <dgm:prSet/>
      <dgm:spPr/>
      <dgm:t>
        <a:bodyPr/>
        <a:lstStyle/>
        <a:p>
          <a:endParaRPr lang="it-IT"/>
        </a:p>
      </dgm:t>
    </dgm:pt>
    <dgm:pt modelId="{259AB7E9-2DE1-4C86-ADDB-AF0E62E56D86}">
      <dgm:prSet phldrT="[Testo]"/>
      <dgm:spPr/>
      <dgm:t>
        <a:bodyPr/>
        <a:lstStyle/>
        <a:p>
          <a:r>
            <a:rPr lang="it-IT" dirty="0"/>
            <a:t>Sequenze cronologiche, processi e fasi</a:t>
          </a:r>
        </a:p>
      </dgm:t>
    </dgm:pt>
    <dgm:pt modelId="{E258D8E3-DFF2-4BF5-956B-B24A311CA37A}" type="parTrans" cxnId="{FF1AB250-3D41-4B30-974F-27AD2EEC30EE}">
      <dgm:prSet/>
      <dgm:spPr/>
      <dgm:t>
        <a:bodyPr/>
        <a:lstStyle/>
        <a:p>
          <a:endParaRPr lang="it-IT"/>
        </a:p>
      </dgm:t>
    </dgm:pt>
    <dgm:pt modelId="{684B786A-02D7-4AF3-8253-2455526E406C}" type="sibTrans" cxnId="{FF1AB250-3D41-4B30-974F-27AD2EEC30EE}">
      <dgm:prSet/>
      <dgm:spPr/>
      <dgm:t>
        <a:bodyPr/>
        <a:lstStyle/>
        <a:p>
          <a:endParaRPr lang="it-IT"/>
        </a:p>
      </dgm:t>
    </dgm:pt>
    <dgm:pt modelId="{C36DE5F8-0022-4D09-ABB0-1ADB089433E8}">
      <dgm:prSet phldrT="[Testo]"/>
      <dgm:spPr/>
      <dgm:t>
        <a:bodyPr/>
        <a:lstStyle/>
        <a:p>
          <a:r>
            <a:rPr lang="it-IT" dirty="0"/>
            <a:t>RISPOSTA CHIUSA</a:t>
          </a:r>
        </a:p>
      </dgm:t>
    </dgm:pt>
    <dgm:pt modelId="{191E4714-8C17-4C0D-9F3A-7A1C1CEFE1F8}" type="parTrans" cxnId="{80212F0E-44F7-49C1-B292-728770600205}">
      <dgm:prSet/>
      <dgm:spPr/>
      <dgm:t>
        <a:bodyPr/>
        <a:lstStyle/>
        <a:p>
          <a:endParaRPr lang="it-IT"/>
        </a:p>
      </dgm:t>
    </dgm:pt>
    <dgm:pt modelId="{CF0441BE-47D6-4352-8DAF-2ACC12AD4F9E}" type="sibTrans" cxnId="{80212F0E-44F7-49C1-B292-728770600205}">
      <dgm:prSet/>
      <dgm:spPr/>
      <dgm:t>
        <a:bodyPr/>
        <a:lstStyle/>
        <a:p>
          <a:endParaRPr lang="it-IT"/>
        </a:p>
      </dgm:t>
    </dgm:pt>
    <dgm:pt modelId="{47F9F356-E68E-4C2E-853D-22240CC8926D}">
      <dgm:prSet phldrT="[Testo]"/>
      <dgm:spPr/>
      <dgm:t>
        <a:bodyPr/>
        <a:lstStyle/>
        <a:p>
          <a:r>
            <a:rPr lang="it-IT" dirty="0"/>
            <a:t>La domanda presuppone </a:t>
          </a:r>
          <a:r>
            <a:rPr lang="it-IT" b="1" dirty="0"/>
            <a:t>una</a:t>
          </a:r>
          <a:r>
            <a:rPr lang="it-IT" dirty="0"/>
            <a:t> risposta</a:t>
          </a:r>
        </a:p>
      </dgm:t>
    </dgm:pt>
    <dgm:pt modelId="{7B57C7B3-BDAD-4B02-BC17-B2515E570C3E}" type="parTrans" cxnId="{59C443FB-DAA5-44E5-9468-F56C6B6946E2}">
      <dgm:prSet/>
      <dgm:spPr/>
      <dgm:t>
        <a:bodyPr/>
        <a:lstStyle/>
        <a:p>
          <a:endParaRPr lang="it-IT"/>
        </a:p>
      </dgm:t>
    </dgm:pt>
    <dgm:pt modelId="{E64E22CA-31FE-48E6-9C99-A684032B0938}" type="sibTrans" cxnId="{59C443FB-DAA5-44E5-9468-F56C6B6946E2}">
      <dgm:prSet/>
      <dgm:spPr/>
      <dgm:t>
        <a:bodyPr/>
        <a:lstStyle/>
        <a:p>
          <a:endParaRPr lang="it-IT"/>
        </a:p>
      </dgm:t>
    </dgm:pt>
    <dgm:pt modelId="{68B56EE6-D0BB-40A1-867D-B92A901F1E55}">
      <dgm:prSet phldrT="[Testo]"/>
      <dgm:spPr/>
      <dgm:t>
        <a:bodyPr/>
        <a:lstStyle/>
        <a:p>
          <a:r>
            <a:rPr lang="it-IT" dirty="0"/>
            <a:t>Il correttore deve presentare varie modalità di risposta.</a:t>
          </a:r>
        </a:p>
      </dgm:t>
    </dgm:pt>
    <dgm:pt modelId="{ACDAAD2E-E0DB-41F6-A941-5D99D19F2E0A}" type="parTrans" cxnId="{282B776D-5D15-48DC-A120-303AD7B6A73E}">
      <dgm:prSet/>
      <dgm:spPr/>
      <dgm:t>
        <a:bodyPr/>
        <a:lstStyle/>
        <a:p>
          <a:endParaRPr lang="it-IT"/>
        </a:p>
      </dgm:t>
    </dgm:pt>
    <dgm:pt modelId="{C8C0F815-0F06-4D73-AE44-3BA74BE8FA1C}" type="sibTrans" cxnId="{282B776D-5D15-48DC-A120-303AD7B6A73E}">
      <dgm:prSet/>
      <dgm:spPr/>
      <dgm:t>
        <a:bodyPr/>
        <a:lstStyle/>
        <a:p>
          <a:endParaRPr lang="it-IT"/>
        </a:p>
      </dgm:t>
    </dgm:pt>
    <dgm:pt modelId="{161E5AC1-A213-49C7-A25A-E4819A38144D}" type="pres">
      <dgm:prSet presAssocID="{B64894D8-A432-4E50-9961-D28CB873C15E}" presName="Name0" presStyleCnt="0">
        <dgm:presLayoutVars>
          <dgm:dir/>
          <dgm:animLvl val="lvl"/>
          <dgm:resizeHandles val="exact"/>
        </dgm:presLayoutVars>
      </dgm:prSet>
      <dgm:spPr/>
    </dgm:pt>
    <dgm:pt modelId="{86674F7D-13C6-4C3C-9F83-54C49A081BE3}" type="pres">
      <dgm:prSet presAssocID="{D8A8F8F1-1D1D-4E02-AF9D-4189A3E7C37D}" presName="linNode" presStyleCnt="0"/>
      <dgm:spPr/>
    </dgm:pt>
    <dgm:pt modelId="{60F2414A-9292-4213-8B63-63A4B0E091F5}" type="pres">
      <dgm:prSet presAssocID="{D8A8F8F1-1D1D-4E02-AF9D-4189A3E7C37D}" presName="parentText" presStyleLbl="node1" presStyleIdx="0" presStyleCnt="3">
        <dgm:presLayoutVars>
          <dgm:chMax val="1"/>
          <dgm:bulletEnabled val="1"/>
        </dgm:presLayoutVars>
      </dgm:prSet>
      <dgm:spPr/>
    </dgm:pt>
    <dgm:pt modelId="{D9769F3D-CBE8-4510-AF38-7FE5BA96715C}" type="pres">
      <dgm:prSet presAssocID="{D8A8F8F1-1D1D-4E02-AF9D-4189A3E7C37D}" presName="descendantText" presStyleLbl="alignAccFollowNode1" presStyleIdx="0" presStyleCnt="3">
        <dgm:presLayoutVars>
          <dgm:bulletEnabled val="1"/>
        </dgm:presLayoutVars>
      </dgm:prSet>
      <dgm:spPr/>
    </dgm:pt>
    <dgm:pt modelId="{4F33EAAB-938D-403F-8861-23D9D5E87E27}" type="pres">
      <dgm:prSet presAssocID="{085219CE-0AA1-4730-8E54-9BE7B55F3488}" presName="sp" presStyleCnt="0"/>
      <dgm:spPr/>
    </dgm:pt>
    <dgm:pt modelId="{51EE332C-3757-49BA-8FBF-EA73B8E012FD}" type="pres">
      <dgm:prSet presAssocID="{C0114CEE-3D1D-4248-8BF4-C18BC8E5E2CF}" presName="linNode" presStyleCnt="0"/>
      <dgm:spPr/>
    </dgm:pt>
    <dgm:pt modelId="{8D5FA566-09AD-4884-AD79-BB073D7D3628}" type="pres">
      <dgm:prSet presAssocID="{C0114CEE-3D1D-4248-8BF4-C18BC8E5E2CF}" presName="parentText" presStyleLbl="node1" presStyleIdx="1" presStyleCnt="3">
        <dgm:presLayoutVars>
          <dgm:chMax val="1"/>
          <dgm:bulletEnabled val="1"/>
        </dgm:presLayoutVars>
      </dgm:prSet>
      <dgm:spPr/>
    </dgm:pt>
    <dgm:pt modelId="{FA46CA05-141C-4318-B9BA-796DDAAF6BBE}" type="pres">
      <dgm:prSet presAssocID="{C0114CEE-3D1D-4248-8BF4-C18BC8E5E2CF}" presName="descendantText" presStyleLbl="alignAccFollowNode1" presStyleIdx="1" presStyleCnt="3">
        <dgm:presLayoutVars>
          <dgm:bulletEnabled val="1"/>
        </dgm:presLayoutVars>
      </dgm:prSet>
      <dgm:spPr/>
    </dgm:pt>
    <dgm:pt modelId="{9C58A7B1-7638-4F24-A75B-33DE13C66EC1}" type="pres">
      <dgm:prSet presAssocID="{5C855381-019E-4264-9199-A8D6ECB15051}" presName="sp" presStyleCnt="0"/>
      <dgm:spPr/>
    </dgm:pt>
    <dgm:pt modelId="{5F6E7353-AAEE-457C-9AAB-408E0753F928}" type="pres">
      <dgm:prSet presAssocID="{C36DE5F8-0022-4D09-ABB0-1ADB089433E8}" presName="linNode" presStyleCnt="0"/>
      <dgm:spPr/>
    </dgm:pt>
    <dgm:pt modelId="{00025BCC-F499-40AB-B821-7B21314BDD09}" type="pres">
      <dgm:prSet presAssocID="{C36DE5F8-0022-4D09-ABB0-1ADB089433E8}" presName="parentText" presStyleLbl="node1" presStyleIdx="2" presStyleCnt="3">
        <dgm:presLayoutVars>
          <dgm:chMax val="1"/>
          <dgm:bulletEnabled val="1"/>
        </dgm:presLayoutVars>
      </dgm:prSet>
      <dgm:spPr/>
    </dgm:pt>
    <dgm:pt modelId="{02777BD5-41D1-4E22-ABF2-BC1770A3C96D}" type="pres">
      <dgm:prSet presAssocID="{C36DE5F8-0022-4D09-ABB0-1ADB089433E8}" presName="descendantText" presStyleLbl="alignAccFollowNode1" presStyleIdx="2" presStyleCnt="3">
        <dgm:presLayoutVars>
          <dgm:bulletEnabled val="1"/>
        </dgm:presLayoutVars>
      </dgm:prSet>
      <dgm:spPr/>
    </dgm:pt>
  </dgm:ptLst>
  <dgm:cxnLst>
    <dgm:cxn modelId="{E5567D01-9417-4A19-B9F3-9D5991E9C53D}" srcId="{B64894D8-A432-4E50-9961-D28CB873C15E}" destId="{C0114CEE-3D1D-4248-8BF4-C18BC8E5E2CF}" srcOrd="1" destOrd="0" parTransId="{6C0C24C3-1868-44C2-8287-D9E41EDB6A00}" sibTransId="{5C855381-019E-4264-9199-A8D6ECB15051}"/>
    <dgm:cxn modelId="{F8494F02-5B57-4152-8B79-6F8A78778994}" type="presOf" srcId="{B64894D8-A432-4E50-9961-D28CB873C15E}" destId="{161E5AC1-A213-49C7-A25A-E4819A38144D}" srcOrd="0" destOrd="0" presId="urn:microsoft.com/office/officeart/2005/8/layout/vList5"/>
    <dgm:cxn modelId="{80212F0E-44F7-49C1-B292-728770600205}" srcId="{B64894D8-A432-4E50-9961-D28CB873C15E}" destId="{C36DE5F8-0022-4D09-ABB0-1ADB089433E8}" srcOrd="2" destOrd="0" parTransId="{191E4714-8C17-4C0D-9F3A-7A1C1CEFE1F8}" sibTransId="{CF0441BE-47D6-4352-8DAF-2ACC12AD4F9E}"/>
    <dgm:cxn modelId="{1A206D1E-E050-4F58-B002-41CF5C79E061}" type="presOf" srcId="{C36DE5F8-0022-4D09-ABB0-1ADB089433E8}" destId="{00025BCC-F499-40AB-B821-7B21314BDD09}" srcOrd="0" destOrd="0" presId="urn:microsoft.com/office/officeart/2005/8/layout/vList5"/>
    <dgm:cxn modelId="{DD9D3A44-07D7-4FEA-BF0C-CCCB73AFC99E}" type="presOf" srcId="{9463CA32-B642-4FB5-A8E8-18032AF828B2}" destId="{D9769F3D-CBE8-4510-AF38-7FE5BA96715C}" srcOrd="0" destOrd="1" presId="urn:microsoft.com/office/officeart/2005/8/layout/vList5"/>
    <dgm:cxn modelId="{45A7F447-E94A-49F9-8141-B8C502DF6814}" srcId="{C0114CEE-3D1D-4248-8BF4-C18BC8E5E2CF}" destId="{C1A877DB-7D60-4A67-9B8D-25AFD22A8B95}" srcOrd="0" destOrd="0" parTransId="{8B57DCFB-DBE4-4096-9373-D79D502D8688}" sibTransId="{062C3F12-10B5-4904-A4B0-61922AB4C0B4}"/>
    <dgm:cxn modelId="{F3E3226D-9E77-41DF-951F-F6F7645AD18E}" srcId="{B64894D8-A432-4E50-9961-D28CB873C15E}" destId="{D8A8F8F1-1D1D-4E02-AF9D-4189A3E7C37D}" srcOrd="0" destOrd="0" parTransId="{A25699C2-13EE-43F2-8E46-4BC249E3F62B}" sibTransId="{085219CE-0AA1-4730-8E54-9BE7B55F3488}"/>
    <dgm:cxn modelId="{282B776D-5D15-48DC-A120-303AD7B6A73E}" srcId="{C36DE5F8-0022-4D09-ABB0-1ADB089433E8}" destId="{68B56EE6-D0BB-40A1-867D-B92A901F1E55}" srcOrd="1" destOrd="0" parTransId="{ACDAAD2E-E0DB-41F6-A941-5D99D19F2E0A}" sibTransId="{C8C0F815-0F06-4D73-AE44-3BA74BE8FA1C}"/>
    <dgm:cxn modelId="{FF1AB250-3D41-4B30-974F-27AD2EEC30EE}" srcId="{C0114CEE-3D1D-4248-8BF4-C18BC8E5E2CF}" destId="{259AB7E9-2DE1-4C86-ADDB-AF0E62E56D86}" srcOrd="1" destOrd="0" parTransId="{E258D8E3-DFF2-4BF5-956B-B24A311CA37A}" sibTransId="{684B786A-02D7-4AF3-8253-2455526E406C}"/>
    <dgm:cxn modelId="{38668258-87D6-4E4B-9F7F-700C7C47ED82}" type="presOf" srcId="{C1A877DB-7D60-4A67-9B8D-25AFD22A8B95}" destId="{FA46CA05-141C-4318-B9BA-796DDAAF6BBE}" srcOrd="0" destOrd="0" presId="urn:microsoft.com/office/officeart/2005/8/layout/vList5"/>
    <dgm:cxn modelId="{74E4EE80-4970-4917-B26E-E748F9D14088}" srcId="{D8A8F8F1-1D1D-4E02-AF9D-4189A3E7C37D}" destId="{15B19AB9-12FB-4939-AF89-20716559E95A}" srcOrd="0" destOrd="0" parTransId="{655EABC2-8C34-4ED9-9EBA-300C31D5DB9F}" sibTransId="{5D304701-4859-47A2-A868-B3FA09BFAA60}"/>
    <dgm:cxn modelId="{29A48E94-BB0F-4DBF-8F71-2A2DCCE710A7}" srcId="{D8A8F8F1-1D1D-4E02-AF9D-4189A3E7C37D}" destId="{9463CA32-B642-4FB5-A8E8-18032AF828B2}" srcOrd="1" destOrd="0" parTransId="{72ED942F-9642-4381-BAC8-E5325EB2012D}" sibTransId="{B3E2527D-B9FA-48F2-97F6-29FA4C19064F}"/>
    <dgm:cxn modelId="{D0DD8DA4-AA49-461C-8B0B-AD7E6BAB954E}" type="presOf" srcId="{C0114CEE-3D1D-4248-8BF4-C18BC8E5E2CF}" destId="{8D5FA566-09AD-4884-AD79-BB073D7D3628}" srcOrd="0" destOrd="0" presId="urn:microsoft.com/office/officeart/2005/8/layout/vList5"/>
    <dgm:cxn modelId="{357386AD-54F1-46EF-B171-85299DDB0B55}" type="presOf" srcId="{68B56EE6-D0BB-40A1-867D-B92A901F1E55}" destId="{02777BD5-41D1-4E22-ABF2-BC1770A3C96D}" srcOrd="0" destOrd="1" presId="urn:microsoft.com/office/officeart/2005/8/layout/vList5"/>
    <dgm:cxn modelId="{ACF903C9-9F4A-4277-A61E-527C0330A97E}" type="presOf" srcId="{259AB7E9-2DE1-4C86-ADDB-AF0E62E56D86}" destId="{FA46CA05-141C-4318-B9BA-796DDAAF6BBE}" srcOrd="0" destOrd="1" presId="urn:microsoft.com/office/officeart/2005/8/layout/vList5"/>
    <dgm:cxn modelId="{CE5641CF-F828-42E1-BEB9-E467AAE0A982}" type="presOf" srcId="{D8A8F8F1-1D1D-4E02-AF9D-4189A3E7C37D}" destId="{60F2414A-9292-4213-8B63-63A4B0E091F5}" srcOrd="0" destOrd="0" presId="urn:microsoft.com/office/officeart/2005/8/layout/vList5"/>
    <dgm:cxn modelId="{EE2F86D5-7322-47F4-BFF4-94DBC245B8EC}" type="presOf" srcId="{47F9F356-E68E-4C2E-853D-22240CC8926D}" destId="{02777BD5-41D1-4E22-ABF2-BC1770A3C96D}" srcOrd="0" destOrd="0" presId="urn:microsoft.com/office/officeart/2005/8/layout/vList5"/>
    <dgm:cxn modelId="{820328FB-EAF6-4F21-A90F-20436EDFF89B}" type="presOf" srcId="{15B19AB9-12FB-4939-AF89-20716559E95A}" destId="{D9769F3D-CBE8-4510-AF38-7FE5BA96715C}" srcOrd="0" destOrd="0" presId="urn:microsoft.com/office/officeart/2005/8/layout/vList5"/>
    <dgm:cxn modelId="{59C443FB-DAA5-44E5-9468-F56C6B6946E2}" srcId="{C36DE5F8-0022-4D09-ABB0-1ADB089433E8}" destId="{47F9F356-E68E-4C2E-853D-22240CC8926D}" srcOrd="0" destOrd="0" parTransId="{7B57C7B3-BDAD-4B02-BC17-B2515E570C3E}" sibTransId="{E64E22CA-31FE-48E6-9C99-A684032B0938}"/>
    <dgm:cxn modelId="{505E0DC9-A128-4462-99C9-09CCF4A3A743}" type="presParOf" srcId="{161E5AC1-A213-49C7-A25A-E4819A38144D}" destId="{86674F7D-13C6-4C3C-9F83-54C49A081BE3}" srcOrd="0" destOrd="0" presId="urn:microsoft.com/office/officeart/2005/8/layout/vList5"/>
    <dgm:cxn modelId="{2288E155-7C71-47A1-9D59-9E01A4F66D3F}" type="presParOf" srcId="{86674F7D-13C6-4C3C-9F83-54C49A081BE3}" destId="{60F2414A-9292-4213-8B63-63A4B0E091F5}" srcOrd="0" destOrd="0" presId="urn:microsoft.com/office/officeart/2005/8/layout/vList5"/>
    <dgm:cxn modelId="{145A1812-5749-430E-B5EE-777B39C43D75}" type="presParOf" srcId="{86674F7D-13C6-4C3C-9F83-54C49A081BE3}" destId="{D9769F3D-CBE8-4510-AF38-7FE5BA96715C}" srcOrd="1" destOrd="0" presId="urn:microsoft.com/office/officeart/2005/8/layout/vList5"/>
    <dgm:cxn modelId="{92792EBF-89FB-4AA9-B6E2-1F0A4466535C}" type="presParOf" srcId="{161E5AC1-A213-49C7-A25A-E4819A38144D}" destId="{4F33EAAB-938D-403F-8861-23D9D5E87E27}" srcOrd="1" destOrd="0" presId="urn:microsoft.com/office/officeart/2005/8/layout/vList5"/>
    <dgm:cxn modelId="{914B0330-8630-425B-852F-1EABD32D9B7C}" type="presParOf" srcId="{161E5AC1-A213-49C7-A25A-E4819A38144D}" destId="{51EE332C-3757-49BA-8FBF-EA73B8E012FD}" srcOrd="2" destOrd="0" presId="urn:microsoft.com/office/officeart/2005/8/layout/vList5"/>
    <dgm:cxn modelId="{D2AFAEA3-6C6E-45DB-9145-03B08DEADFA1}" type="presParOf" srcId="{51EE332C-3757-49BA-8FBF-EA73B8E012FD}" destId="{8D5FA566-09AD-4884-AD79-BB073D7D3628}" srcOrd="0" destOrd="0" presId="urn:microsoft.com/office/officeart/2005/8/layout/vList5"/>
    <dgm:cxn modelId="{11E309DE-BE80-4425-A755-D9CBA3CC47FA}" type="presParOf" srcId="{51EE332C-3757-49BA-8FBF-EA73B8E012FD}" destId="{FA46CA05-141C-4318-B9BA-796DDAAF6BBE}" srcOrd="1" destOrd="0" presId="urn:microsoft.com/office/officeart/2005/8/layout/vList5"/>
    <dgm:cxn modelId="{B7ED3F28-B951-4BF5-A579-44E6D3A1A433}" type="presParOf" srcId="{161E5AC1-A213-49C7-A25A-E4819A38144D}" destId="{9C58A7B1-7638-4F24-A75B-33DE13C66EC1}" srcOrd="3" destOrd="0" presId="urn:microsoft.com/office/officeart/2005/8/layout/vList5"/>
    <dgm:cxn modelId="{78CB3686-C591-4460-983C-518F6E14D9C5}" type="presParOf" srcId="{161E5AC1-A213-49C7-A25A-E4819A38144D}" destId="{5F6E7353-AAEE-457C-9AAB-408E0753F928}" srcOrd="4" destOrd="0" presId="urn:microsoft.com/office/officeart/2005/8/layout/vList5"/>
    <dgm:cxn modelId="{F503CB76-4DD6-4574-A67A-2BB43D1C968E}" type="presParOf" srcId="{5F6E7353-AAEE-457C-9AAB-408E0753F928}" destId="{00025BCC-F499-40AB-B821-7B21314BDD09}" srcOrd="0" destOrd="0" presId="urn:microsoft.com/office/officeart/2005/8/layout/vList5"/>
    <dgm:cxn modelId="{C559307C-3074-42D9-9997-9F9447AD9A33}" type="presParOf" srcId="{5F6E7353-AAEE-457C-9AAB-408E0753F928}" destId="{02777BD5-41D1-4E22-ABF2-BC1770A3C96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AA1E7-E020-4893-A4FE-AECC9993128D}">
      <dsp:nvSpPr>
        <dsp:cNvPr id="0" name=""/>
        <dsp:cNvSpPr/>
      </dsp:nvSpPr>
      <dsp:spPr>
        <a:xfrm>
          <a:off x="0" y="2759444"/>
          <a:ext cx="6496050" cy="181049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a:t>Per passare da un livello di sviluppo ad un altro superiore ci vogliono stimoli adeguati promossi dal docente, adulto o pari (MEDIATORE)</a:t>
          </a:r>
          <a:endParaRPr lang="en-US" sz="2500" kern="1200" dirty="0"/>
        </a:p>
      </dsp:txBody>
      <dsp:txXfrm>
        <a:off x="0" y="2759444"/>
        <a:ext cx="6496050" cy="1810494"/>
      </dsp:txXfrm>
    </dsp:sp>
    <dsp:sp modelId="{F6F17416-9887-4946-8CE1-542F8611024D}">
      <dsp:nvSpPr>
        <dsp:cNvPr id="0" name=""/>
        <dsp:cNvSpPr/>
      </dsp:nvSpPr>
      <dsp:spPr>
        <a:xfrm rot="10800000">
          <a:off x="0" y="2061"/>
          <a:ext cx="6496050" cy="2784539"/>
        </a:xfrm>
        <a:prstGeom prst="upArrowCallout">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a:t>Lo sviluppo cognitivo di ciascuno è diverso da soggetto a soggetto</a:t>
          </a:r>
          <a:endParaRPr lang="en-US" sz="2500" kern="1200" dirty="0"/>
        </a:p>
      </dsp:txBody>
      <dsp:txXfrm rot="10800000">
        <a:off x="0" y="2061"/>
        <a:ext cx="6496050" cy="180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6447A-F6B2-4CB2-8673-C66C826DE111}">
      <dsp:nvSpPr>
        <dsp:cNvPr id="0" name=""/>
        <dsp:cNvSpPr/>
      </dsp:nvSpPr>
      <dsp:spPr>
        <a:xfrm>
          <a:off x="1374164" y="-32039"/>
          <a:ext cx="5379671" cy="5379671"/>
        </a:xfrm>
        <a:prstGeom prst="circularArrow">
          <a:avLst>
            <a:gd name="adj1" fmla="val 5544"/>
            <a:gd name="adj2" fmla="val 330680"/>
            <a:gd name="adj3" fmla="val 13767645"/>
            <a:gd name="adj4" fmla="val 1739100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631F9E-F2A3-416B-B211-F94D8DE673EB}">
      <dsp:nvSpPr>
        <dsp:cNvPr id="0" name=""/>
        <dsp:cNvSpPr/>
      </dsp:nvSpPr>
      <dsp:spPr>
        <a:xfrm>
          <a:off x="2799953" y="2274"/>
          <a:ext cx="2528093" cy="12640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VERIFICO: misuro conoscenze e abilità apprese</a:t>
          </a:r>
        </a:p>
      </dsp:txBody>
      <dsp:txXfrm>
        <a:off x="2861659" y="63980"/>
        <a:ext cx="2404681" cy="1140634"/>
      </dsp:txXfrm>
    </dsp:sp>
    <dsp:sp modelId="{A5267374-F913-4DD4-B82B-9B6D5F898B3E}">
      <dsp:nvSpPr>
        <dsp:cNvPr id="0" name=""/>
        <dsp:cNvSpPr/>
      </dsp:nvSpPr>
      <dsp:spPr>
        <a:xfrm>
          <a:off x="4981774" y="1587460"/>
          <a:ext cx="2528093" cy="12640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RISULTATI: li ordino per livelli</a:t>
          </a:r>
        </a:p>
      </dsp:txBody>
      <dsp:txXfrm>
        <a:off x="5043480" y="1649166"/>
        <a:ext cx="2404681" cy="1140634"/>
      </dsp:txXfrm>
    </dsp:sp>
    <dsp:sp modelId="{A1D5EBFA-5F31-401C-8130-366432BDA255}">
      <dsp:nvSpPr>
        <dsp:cNvPr id="0" name=""/>
        <dsp:cNvSpPr/>
      </dsp:nvSpPr>
      <dsp:spPr>
        <a:xfrm>
          <a:off x="4148393" y="4152345"/>
          <a:ext cx="2528093" cy="12640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INTERPRETO: i dati rispetto ai processi individuali di sviluppo</a:t>
          </a:r>
        </a:p>
      </dsp:txBody>
      <dsp:txXfrm>
        <a:off x="4210099" y="4214051"/>
        <a:ext cx="2404681" cy="1140634"/>
      </dsp:txXfrm>
    </dsp:sp>
    <dsp:sp modelId="{DA6EC959-7532-4B26-8412-E88E90FBE21D}">
      <dsp:nvSpPr>
        <dsp:cNvPr id="0" name=""/>
        <dsp:cNvSpPr/>
      </dsp:nvSpPr>
      <dsp:spPr>
        <a:xfrm>
          <a:off x="1451513" y="4152345"/>
          <a:ext cx="2528093" cy="12640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OTTENGO: informazioni su modo di apprendere e di insegnare</a:t>
          </a:r>
        </a:p>
      </dsp:txBody>
      <dsp:txXfrm>
        <a:off x="1513219" y="4214051"/>
        <a:ext cx="2404681" cy="1140634"/>
      </dsp:txXfrm>
    </dsp:sp>
    <dsp:sp modelId="{8CCA056F-0882-451E-B0CD-C5366205F5E8}">
      <dsp:nvSpPr>
        <dsp:cNvPr id="0" name=""/>
        <dsp:cNvSpPr/>
      </dsp:nvSpPr>
      <dsp:spPr>
        <a:xfrm>
          <a:off x="618131" y="1587460"/>
          <a:ext cx="2528093" cy="126404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VALUTO: in funzione di uno scopo (cerco cosa ha valore per individuo)</a:t>
          </a:r>
        </a:p>
      </dsp:txBody>
      <dsp:txXfrm>
        <a:off x="679837" y="1649166"/>
        <a:ext cx="2404681" cy="1140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75B07-9B0E-475C-B31B-C34DCB50DF6C}">
      <dsp:nvSpPr>
        <dsp:cNvPr id="0" name=""/>
        <dsp:cNvSpPr/>
      </dsp:nvSpPr>
      <dsp:spPr>
        <a:xfrm>
          <a:off x="0" y="152400"/>
          <a:ext cx="8128000" cy="16256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it-IT" sz="4500" kern="1200" dirty="0"/>
            <a:t>LE DOMANDE DEVONO PRESENTARE</a:t>
          </a:r>
        </a:p>
      </dsp:txBody>
      <dsp:txXfrm>
        <a:off x="0" y="152400"/>
        <a:ext cx="8128000" cy="1625600"/>
      </dsp:txXfrm>
    </dsp:sp>
    <dsp:sp modelId="{13A44F26-8464-4282-B040-3B76CC6BDAA0}">
      <dsp:nvSpPr>
        <dsp:cNvPr id="0" name=""/>
        <dsp:cNvSpPr/>
      </dsp:nvSpPr>
      <dsp:spPr>
        <a:xfrm>
          <a:off x="3968" y="1625600"/>
          <a:ext cx="2706687" cy="34137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EQUILIBRIO: tra difficile, medio, facile</a:t>
          </a:r>
        </a:p>
      </dsp:txBody>
      <dsp:txXfrm>
        <a:off x="3968" y="1625600"/>
        <a:ext cx="2706687" cy="3413760"/>
      </dsp:txXfrm>
    </dsp:sp>
    <dsp:sp modelId="{54A19D3C-ACFF-47C8-A390-B03D45D9C1E7}">
      <dsp:nvSpPr>
        <dsp:cNvPr id="0" name=""/>
        <dsp:cNvSpPr/>
      </dsp:nvSpPr>
      <dsp:spPr>
        <a:xfrm>
          <a:off x="2710656" y="1634066"/>
          <a:ext cx="2706687" cy="34137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ARTICOLAZIONE: ordine dell’argomento di studio</a:t>
          </a:r>
        </a:p>
      </dsp:txBody>
      <dsp:txXfrm>
        <a:off x="2710656" y="1634066"/>
        <a:ext cx="2706687" cy="3413760"/>
      </dsp:txXfrm>
    </dsp:sp>
    <dsp:sp modelId="{CA50BE8C-A9C2-40BC-9EB6-964CD0582E43}">
      <dsp:nvSpPr>
        <dsp:cNvPr id="0" name=""/>
        <dsp:cNvSpPr/>
      </dsp:nvSpPr>
      <dsp:spPr>
        <a:xfrm>
          <a:off x="5417343" y="1625600"/>
          <a:ext cx="2706687" cy="34137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a:t>PUNTEGGIO: indicare sempre il punteggio ad ogni domanda e soglia di sufficienza</a:t>
          </a:r>
        </a:p>
      </dsp:txBody>
      <dsp:txXfrm>
        <a:off x="5417343" y="1625600"/>
        <a:ext cx="2706687" cy="3413760"/>
      </dsp:txXfrm>
    </dsp:sp>
    <dsp:sp modelId="{D5227718-DD37-4F48-B731-034E365842B8}">
      <dsp:nvSpPr>
        <dsp:cNvPr id="0" name=""/>
        <dsp:cNvSpPr/>
      </dsp:nvSpPr>
      <dsp:spPr>
        <a:xfrm>
          <a:off x="0" y="5039360"/>
          <a:ext cx="8128000" cy="37930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7E294-E928-4D40-B9A8-058083263E1F}">
      <dsp:nvSpPr>
        <dsp:cNvPr id="0" name=""/>
        <dsp:cNvSpPr/>
      </dsp:nvSpPr>
      <dsp:spPr>
        <a:xfrm rot="5400000">
          <a:off x="4933315" y="-1856554"/>
          <a:ext cx="1187449" cy="520192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a:t>Misura acquisizione </a:t>
          </a:r>
          <a:r>
            <a:rPr lang="it-IT" sz="2000" b="1" u="sng" kern="1200" dirty="0"/>
            <a:t>conoscenze</a:t>
          </a:r>
        </a:p>
        <a:p>
          <a:pPr marL="228600" lvl="1" indent="-228600" algn="l" defTabSz="889000">
            <a:lnSpc>
              <a:spcPct val="90000"/>
            </a:lnSpc>
            <a:spcBef>
              <a:spcPct val="0"/>
            </a:spcBef>
            <a:spcAft>
              <a:spcPct val="15000"/>
            </a:spcAft>
            <a:buChar char="•"/>
          </a:pPr>
          <a:r>
            <a:rPr lang="it-IT" sz="2000" kern="1200" dirty="0"/>
            <a:t>Quando F, chiedere la risposta V</a:t>
          </a:r>
        </a:p>
      </dsp:txBody>
      <dsp:txXfrm rot="-5400000">
        <a:off x="2926080" y="208647"/>
        <a:ext cx="5143954" cy="1071517"/>
      </dsp:txXfrm>
    </dsp:sp>
    <dsp:sp modelId="{41BBC12D-FCC1-419A-9F60-7E5F486C25F0}">
      <dsp:nvSpPr>
        <dsp:cNvPr id="0" name=""/>
        <dsp:cNvSpPr/>
      </dsp:nvSpPr>
      <dsp:spPr>
        <a:xfrm>
          <a:off x="0" y="2248"/>
          <a:ext cx="2926080" cy="14843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it-IT" sz="2100" kern="1200" dirty="0"/>
            <a:t>VERO O FALSO</a:t>
          </a:r>
        </a:p>
      </dsp:txBody>
      <dsp:txXfrm>
        <a:off x="72458" y="74706"/>
        <a:ext cx="2781164" cy="1339396"/>
      </dsp:txXfrm>
    </dsp:sp>
    <dsp:sp modelId="{A67213E8-4097-427E-AFBF-101B0DE671F2}">
      <dsp:nvSpPr>
        <dsp:cNvPr id="0" name=""/>
        <dsp:cNvSpPr/>
      </dsp:nvSpPr>
      <dsp:spPr>
        <a:xfrm rot="5400000">
          <a:off x="4933315" y="-298027"/>
          <a:ext cx="1187449" cy="520192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a:t>Rileva </a:t>
          </a:r>
          <a:r>
            <a:rPr lang="it-IT" sz="2000" b="1" u="sng" kern="1200" dirty="0"/>
            <a:t>conoscenze mnemoniche </a:t>
          </a:r>
          <a:r>
            <a:rPr lang="it-IT" sz="2000" kern="1200" dirty="0"/>
            <a:t>per riconoscimento o rievocazione</a:t>
          </a:r>
        </a:p>
        <a:p>
          <a:pPr marL="228600" lvl="1" indent="-228600" algn="l" defTabSz="889000">
            <a:lnSpc>
              <a:spcPct val="90000"/>
            </a:lnSpc>
            <a:spcBef>
              <a:spcPct val="0"/>
            </a:spcBef>
            <a:spcAft>
              <a:spcPct val="15000"/>
            </a:spcAft>
            <a:buChar char="•"/>
          </a:pPr>
          <a:r>
            <a:rPr lang="it-IT" sz="2000" kern="1200" dirty="0"/>
            <a:t>Di nove parole mancanti indicarne 16</a:t>
          </a:r>
        </a:p>
      </dsp:txBody>
      <dsp:txXfrm rot="-5400000">
        <a:off x="2926080" y="1767174"/>
        <a:ext cx="5143954" cy="1071517"/>
      </dsp:txXfrm>
    </dsp:sp>
    <dsp:sp modelId="{D3C28D51-3414-4E6E-BA25-EA106F839954}">
      <dsp:nvSpPr>
        <dsp:cNvPr id="0" name=""/>
        <dsp:cNvSpPr/>
      </dsp:nvSpPr>
      <dsp:spPr>
        <a:xfrm>
          <a:off x="0" y="1560776"/>
          <a:ext cx="2926080" cy="14843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it-IT" sz="2100" kern="1200" dirty="0"/>
            <a:t>COMPLETAMENTO</a:t>
          </a:r>
        </a:p>
      </dsp:txBody>
      <dsp:txXfrm>
        <a:off x="72458" y="1633234"/>
        <a:ext cx="2781164" cy="1339396"/>
      </dsp:txXfrm>
    </dsp:sp>
    <dsp:sp modelId="{7248029A-D27B-47AB-8EB5-13FFBDC5074C}">
      <dsp:nvSpPr>
        <dsp:cNvPr id="0" name=""/>
        <dsp:cNvSpPr/>
      </dsp:nvSpPr>
      <dsp:spPr>
        <a:xfrm rot="5400000">
          <a:off x="4933315" y="1260500"/>
          <a:ext cx="1187449" cy="520192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it-IT" sz="2000" kern="1200" dirty="0"/>
            <a:t>Verifica </a:t>
          </a:r>
          <a:r>
            <a:rPr lang="it-IT" sz="2000" b="1" u="sng" kern="1200" dirty="0"/>
            <a:t>conoscenze e comprensione</a:t>
          </a:r>
        </a:p>
        <a:p>
          <a:pPr marL="228600" lvl="1" indent="-228600" algn="l" defTabSz="889000">
            <a:lnSpc>
              <a:spcPct val="90000"/>
            </a:lnSpc>
            <a:spcBef>
              <a:spcPct val="0"/>
            </a:spcBef>
            <a:spcAft>
              <a:spcPct val="15000"/>
            </a:spcAft>
            <a:buChar char="•"/>
          </a:pPr>
          <a:r>
            <a:rPr lang="it-IT" sz="2000" kern="1200" dirty="0"/>
            <a:t>Per evitare </a:t>
          </a:r>
          <a:r>
            <a:rPr lang="it-IT" sz="2000" kern="1200" dirty="0" err="1"/>
            <a:t>risp</a:t>
          </a:r>
          <a:r>
            <a:rPr lang="it-IT" sz="2000" kern="1200" dirty="0"/>
            <a:t>. a caso, 2 elementi in più nella 2^lista</a:t>
          </a:r>
        </a:p>
      </dsp:txBody>
      <dsp:txXfrm rot="-5400000">
        <a:off x="2926080" y="3325701"/>
        <a:ext cx="5143954" cy="1071517"/>
      </dsp:txXfrm>
    </dsp:sp>
    <dsp:sp modelId="{5536027A-9AF0-4FDA-A3D1-6BE04A04F96F}">
      <dsp:nvSpPr>
        <dsp:cNvPr id="0" name=""/>
        <dsp:cNvSpPr/>
      </dsp:nvSpPr>
      <dsp:spPr>
        <a:xfrm>
          <a:off x="0" y="3119304"/>
          <a:ext cx="2926080" cy="148431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it-IT" sz="2100" kern="1200" dirty="0"/>
            <a:t>CORRISPONDENZA</a:t>
          </a:r>
        </a:p>
        <a:p>
          <a:pPr marL="0" lvl="0" indent="0" algn="ctr" defTabSz="933450">
            <a:lnSpc>
              <a:spcPct val="90000"/>
            </a:lnSpc>
            <a:spcBef>
              <a:spcPct val="0"/>
            </a:spcBef>
            <a:spcAft>
              <a:spcPct val="35000"/>
            </a:spcAft>
            <a:buNone/>
          </a:pPr>
          <a:r>
            <a:rPr lang="it-IT" sz="2100" kern="1200" dirty="0"/>
            <a:t>Tra due liste di termini</a:t>
          </a:r>
        </a:p>
      </dsp:txBody>
      <dsp:txXfrm>
        <a:off x="72458" y="3191762"/>
        <a:ext cx="2781164" cy="133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69F3D-CBE8-4510-AF38-7FE5BA96715C}">
      <dsp:nvSpPr>
        <dsp:cNvPr id="0" name=""/>
        <dsp:cNvSpPr/>
      </dsp:nvSpPr>
      <dsp:spPr>
        <a:xfrm rot="5400000">
          <a:off x="4922400" y="-1842870"/>
          <a:ext cx="1209278" cy="520192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it-IT" sz="1900" kern="1200" dirty="0"/>
            <a:t>Valida se presenta almeno 15/20 item</a:t>
          </a:r>
        </a:p>
        <a:p>
          <a:pPr marL="171450" lvl="1" indent="-171450" algn="l" defTabSz="844550">
            <a:lnSpc>
              <a:spcPct val="90000"/>
            </a:lnSpc>
            <a:spcBef>
              <a:spcPct val="0"/>
            </a:spcBef>
            <a:spcAft>
              <a:spcPct val="15000"/>
            </a:spcAft>
            <a:buChar char="•"/>
          </a:pPr>
          <a:r>
            <a:rPr lang="it-IT" sz="1900" kern="1200" dirty="0"/>
            <a:t>Misura </a:t>
          </a:r>
          <a:r>
            <a:rPr lang="it-IT" sz="1900" b="1" kern="1200" dirty="0"/>
            <a:t>comprensione, conoscenza, capacità di analisi</a:t>
          </a:r>
        </a:p>
      </dsp:txBody>
      <dsp:txXfrm rot="-5400000">
        <a:off x="2926079" y="212483"/>
        <a:ext cx="5142888" cy="1091214"/>
      </dsp:txXfrm>
    </dsp:sp>
    <dsp:sp modelId="{60F2414A-9292-4213-8B63-63A4B0E091F5}">
      <dsp:nvSpPr>
        <dsp:cNvPr id="0" name=""/>
        <dsp:cNvSpPr/>
      </dsp:nvSpPr>
      <dsp:spPr>
        <a:xfrm>
          <a:off x="0" y="2290"/>
          <a:ext cx="2926080" cy="15115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it-IT" sz="2300" kern="1200" dirty="0"/>
            <a:t>SCELTA/RISPOSTA MULTIPLA</a:t>
          </a:r>
        </a:p>
      </dsp:txBody>
      <dsp:txXfrm>
        <a:off x="73790" y="76080"/>
        <a:ext cx="2778500" cy="1364017"/>
      </dsp:txXfrm>
    </dsp:sp>
    <dsp:sp modelId="{FA46CA05-141C-4318-B9BA-796DDAAF6BBE}">
      <dsp:nvSpPr>
        <dsp:cNvPr id="0" name=""/>
        <dsp:cNvSpPr/>
      </dsp:nvSpPr>
      <dsp:spPr>
        <a:xfrm rot="5400000">
          <a:off x="4922400" y="-255693"/>
          <a:ext cx="1209278" cy="520192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it-IT" sz="1900" kern="1200" dirty="0"/>
            <a:t>Individua </a:t>
          </a:r>
          <a:r>
            <a:rPr lang="it-IT" sz="1900" b="1" kern="1200" dirty="0"/>
            <a:t>conoscenze e comprensione di </a:t>
          </a:r>
          <a:r>
            <a:rPr lang="it-IT" sz="1900" b="1" kern="1200" dirty="0" err="1"/>
            <a:t>rapp</a:t>
          </a:r>
          <a:r>
            <a:rPr lang="it-IT" sz="1900" b="1" kern="1200" dirty="0"/>
            <a:t>. causa/effetto</a:t>
          </a:r>
        </a:p>
        <a:p>
          <a:pPr marL="171450" lvl="1" indent="-171450" algn="l" defTabSz="844550">
            <a:lnSpc>
              <a:spcPct val="90000"/>
            </a:lnSpc>
            <a:spcBef>
              <a:spcPct val="0"/>
            </a:spcBef>
            <a:spcAft>
              <a:spcPct val="15000"/>
            </a:spcAft>
            <a:buChar char="•"/>
          </a:pPr>
          <a:r>
            <a:rPr lang="it-IT" sz="1900" kern="1200" dirty="0"/>
            <a:t>Sequenze cronologiche, processi e fasi</a:t>
          </a:r>
        </a:p>
      </dsp:txBody>
      <dsp:txXfrm rot="-5400000">
        <a:off x="2926079" y="1799660"/>
        <a:ext cx="5142888" cy="1091214"/>
      </dsp:txXfrm>
    </dsp:sp>
    <dsp:sp modelId="{8D5FA566-09AD-4884-AD79-BB073D7D3628}">
      <dsp:nvSpPr>
        <dsp:cNvPr id="0" name=""/>
        <dsp:cNvSpPr/>
      </dsp:nvSpPr>
      <dsp:spPr>
        <a:xfrm>
          <a:off x="0" y="1589467"/>
          <a:ext cx="2926080" cy="15115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it-IT" sz="2300" kern="1200" dirty="0"/>
            <a:t>SEQUENZA CONCETTUALE</a:t>
          </a:r>
        </a:p>
      </dsp:txBody>
      <dsp:txXfrm>
        <a:off x="73790" y="1663257"/>
        <a:ext cx="2778500" cy="1364017"/>
      </dsp:txXfrm>
    </dsp:sp>
    <dsp:sp modelId="{02777BD5-41D1-4E22-ABF2-BC1770A3C96D}">
      <dsp:nvSpPr>
        <dsp:cNvPr id="0" name=""/>
        <dsp:cNvSpPr/>
      </dsp:nvSpPr>
      <dsp:spPr>
        <a:xfrm rot="5400000">
          <a:off x="4922400" y="1331483"/>
          <a:ext cx="1209278" cy="520192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it-IT" sz="1900" kern="1200" dirty="0"/>
            <a:t>La domanda presuppone </a:t>
          </a:r>
          <a:r>
            <a:rPr lang="it-IT" sz="1900" b="1" kern="1200" dirty="0"/>
            <a:t>una</a:t>
          </a:r>
          <a:r>
            <a:rPr lang="it-IT" sz="1900" kern="1200" dirty="0"/>
            <a:t> risposta</a:t>
          </a:r>
        </a:p>
        <a:p>
          <a:pPr marL="171450" lvl="1" indent="-171450" algn="l" defTabSz="844550">
            <a:lnSpc>
              <a:spcPct val="90000"/>
            </a:lnSpc>
            <a:spcBef>
              <a:spcPct val="0"/>
            </a:spcBef>
            <a:spcAft>
              <a:spcPct val="15000"/>
            </a:spcAft>
            <a:buChar char="•"/>
          </a:pPr>
          <a:r>
            <a:rPr lang="it-IT" sz="1900" kern="1200" dirty="0"/>
            <a:t>Il correttore deve presentare varie modalità di risposta.</a:t>
          </a:r>
        </a:p>
      </dsp:txBody>
      <dsp:txXfrm rot="-5400000">
        <a:off x="2926079" y="3386836"/>
        <a:ext cx="5142888" cy="1091214"/>
      </dsp:txXfrm>
    </dsp:sp>
    <dsp:sp modelId="{00025BCC-F499-40AB-B821-7B21314BDD09}">
      <dsp:nvSpPr>
        <dsp:cNvPr id="0" name=""/>
        <dsp:cNvSpPr/>
      </dsp:nvSpPr>
      <dsp:spPr>
        <a:xfrm>
          <a:off x="0" y="3176645"/>
          <a:ext cx="2926080" cy="151159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it-IT" sz="2300" kern="1200" dirty="0"/>
            <a:t>RISPOSTA CHIUSA</a:t>
          </a:r>
        </a:p>
      </dsp:txBody>
      <dsp:txXfrm>
        <a:off x="73790" y="3250435"/>
        <a:ext cx="2778500" cy="13640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E401711-02DC-4F5A-B0A4-D7A4CFB82638}"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17265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C48ED7C-D9A5-4EA8-B309-6E368BFA8F2B}"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9724226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C48ED7C-D9A5-4EA8-B309-6E368BFA8F2B}"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924525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C48ED7C-D9A5-4EA8-B309-6E368BFA8F2B}"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2778990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C48ED7C-D9A5-4EA8-B309-6E368BFA8F2B}"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64094320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48ED7C-D9A5-4EA8-B309-6E368BFA8F2B}" type="datetimeFigureOut">
              <a:rPr lang="en-US" smtClean="0"/>
              <a:t>11/17/2022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3881059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48ED7C-D9A5-4EA8-B309-6E368BFA8F2B}" type="datetimeFigureOut">
              <a:rPr lang="en-US" smtClean="0"/>
              <a:t>11/17/2022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5004640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9172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C48ED7C-D9A5-4EA8-B309-6E368BFA8F2B}"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748841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0392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D653B61-F054-442D-881D-6A81C2774BFE}" type="datetimeFigureOut">
              <a:rPr lang="en-US" smtClean="0"/>
              <a:t>11/17/2022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9813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7782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smtClean="0"/>
              <a:t>11/17/2022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8666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B2EA528B-AADB-4276-9F0D-B13FCF86F309}" type="datetimeFigureOut">
              <a:rPr lang="en-US" smtClean="0"/>
              <a:t>11/17/2022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6205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76497F-A1E4-4C0B-8811-954A59B26923}" type="datetimeFigureOut">
              <a:rPr lang="en-US" smtClean="0"/>
              <a:t>11/17/2022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6336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9F1824E7-1432-4F89-B9E6-59843C6C91FE}" type="datetimeFigureOut">
              <a:rPr lang="en-US" smtClean="0"/>
              <a:t>11/17/2022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2901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20AAD9C-D29C-4D1E-A739-CC3C95B41085}" type="datetimeFigureOut">
              <a:rPr lang="en-US" smtClean="0"/>
              <a:t>11/17/2022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8424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C48ED7C-D9A5-4EA8-B309-6E368BFA8F2B}" type="datetimeFigureOut">
              <a:rPr lang="en-US" smtClean="0"/>
              <a:t>11/17/2022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139222973"/>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865943" y="663317"/>
            <a:ext cx="9755187" cy="1801301"/>
          </a:xfrm>
        </p:spPr>
        <p:txBody>
          <a:bodyPr anchor="ctr"/>
          <a:lstStyle/>
          <a:p>
            <a:pPr algn="ctr"/>
            <a:r>
              <a:rPr lang="it-IT" b="1" dirty="0">
                <a:solidFill>
                  <a:srgbClr val="FF0000"/>
                </a:solidFill>
              </a:rPr>
              <a:t>LA VALUTAZIONE</a:t>
            </a:r>
          </a:p>
        </p:txBody>
      </p:sp>
      <p:sp>
        <p:nvSpPr>
          <p:cNvPr id="3" name="Sottotitolo 2"/>
          <p:cNvSpPr>
            <a:spLocks noGrp="1"/>
          </p:cNvSpPr>
          <p:nvPr>
            <p:ph type="subTitle" idx="1"/>
          </p:nvPr>
        </p:nvSpPr>
        <p:spPr>
          <a:xfrm rot="21420000">
            <a:off x="1018271" y="3474768"/>
            <a:ext cx="9755187" cy="1954855"/>
          </a:xfrm>
        </p:spPr>
        <p:txBody>
          <a:bodyPr anchor="b"/>
          <a:lstStyle/>
          <a:p>
            <a:pPr algn="ctr"/>
            <a:r>
              <a:rPr lang="it-IT" sz="2400" b="1" dirty="0"/>
              <a:t>METODI E TECNICHE PER MISURARE E VALUTARE l’apprendimento</a:t>
            </a:r>
          </a:p>
          <a:p>
            <a:pPr algn="ctr">
              <a:spcBef>
                <a:spcPts val="0"/>
              </a:spcBef>
            </a:pPr>
            <a:r>
              <a:rPr lang="it-IT" sz="1200" cap="none" dirty="0"/>
              <a:t>A cura della prof.ssa Tiziana </a:t>
            </a:r>
            <a:r>
              <a:rPr lang="it-IT" sz="1200" cap="none" dirty="0" err="1"/>
              <a:t>Pivotti</a:t>
            </a:r>
            <a:endParaRPr lang="it-IT" sz="1200" cap="none" dirty="0"/>
          </a:p>
          <a:p>
            <a:pPr algn="ctr">
              <a:spcBef>
                <a:spcPts val="0"/>
              </a:spcBef>
            </a:pPr>
            <a:r>
              <a:rPr lang="it-IT" sz="1200" cap="none" dirty="0"/>
              <a:t>Anno scolastico 2022/2023</a:t>
            </a:r>
          </a:p>
          <a:p>
            <a:endParaRPr lang="it-IT" dirty="0"/>
          </a:p>
        </p:txBody>
      </p:sp>
    </p:spTree>
    <p:extLst>
      <p:ext uri="{BB962C8B-B14F-4D97-AF65-F5344CB8AC3E}">
        <p14:creationId xmlns:p14="http://schemas.microsoft.com/office/powerpoint/2010/main" val="302457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5DE60E-8189-4477-BD5C-FDA14EB715E7}"/>
              </a:ext>
            </a:extLst>
          </p:cNvPr>
          <p:cNvSpPr>
            <a:spLocks noGrp="1"/>
          </p:cNvSpPr>
          <p:nvPr>
            <p:ph type="title"/>
          </p:nvPr>
        </p:nvSpPr>
        <p:spPr>
          <a:xfrm>
            <a:off x="643855" y="1447800"/>
            <a:ext cx="3108626" cy="4572000"/>
          </a:xfrm>
        </p:spPr>
        <p:txBody>
          <a:bodyPr anchor="ctr">
            <a:normAutofit/>
          </a:bodyPr>
          <a:lstStyle/>
          <a:p>
            <a:pPr algn="ctr"/>
            <a:r>
              <a:rPr lang="it-IT" sz="3200" b="1" dirty="0">
                <a:solidFill>
                  <a:srgbClr val="FF0000"/>
                </a:solidFill>
              </a:rPr>
              <a:t>ZONA DI SVILUPPO PROSSIMALE</a:t>
            </a:r>
          </a:p>
        </p:txBody>
      </p:sp>
      <p:graphicFrame>
        <p:nvGraphicFramePr>
          <p:cNvPr id="5" name="Segnaposto contenuto 2">
            <a:extLst>
              <a:ext uri="{FF2B5EF4-FFF2-40B4-BE49-F238E27FC236}">
                <a16:creationId xmlns:a16="http://schemas.microsoft.com/office/drawing/2014/main" id="{FF4E50E8-9ACA-4F2E-B531-FFC20B7F51B1}"/>
              </a:ext>
            </a:extLst>
          </p:cNvPr>
          <p:cNvGraphicFramePr>
            <a:graphicFrameLocks noGrp="1"/>
          </p:cNvGraphicFramePr>
          <p:nvPr>
            <p:ph idx="1"/>
            <p:extLst>
              <p:ext uri="{D42A27DB-BD31-4B8C-83A1-F6EECF244321}">
                <p14:modId xmlns:p14="http://schemas.microsoft.com/office/powerpoint/2010/main" val="2312753400"/>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38840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59C058A-F81B-4CD6-8CD1-B0662D4394A8}"/>
              </a:ext>
            </a:extLst>
          </p:cNvPr>
          <p:cNvPicPr>
            <a:picLocks noChangeAspect="1"/>
          </p:cNvPicPr>
          <p:nvPr/>
        </p:nvPicPr>
        <p:blipFill rotWithShape="1">
          <a:blip r:embed="rId3"/>
          <a:srcRect b="6639"/>
          <a:stretch/>
        </p:blipFill>
        <p:spPr>
          <a:xfrm>
            <a:off x="20" y="10"/>
            <a:ext cx="12191980" cy="6857990"/>
          </a:xfrm>
          <a:prstGeom prst="rect">
            <a:avLst/>
          </a:prstGeom>
        </p:spPr>
      </p:pic>
    </p:spTree>
    <p:extLst>
      <p:ext uri="{BB962C8B-B14F-4D97-AF65-F5344CB8AC3E}">
        <p14:creationId xmlns:p14="http://schemas.microsoft.com/office/powerpoint/2010/main" val="181250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EAAE40-D5FB-4161-87EB-DBE6754E8268}"/>
              </a:ext>
            </a:extLst>
          </p:cNvPr>
          <p:cNvSpPr>
            <a:spLocks noGrp="1"/>
          </p:cNvSpPr>
          <p:nvPr>
            <p:ph type="title"/>
          </p:nvPr>
        </p:nvSpPr>
        <p:spPr/>
        <p:txBody>
          <a:bodyPr/>
          <a:lstStyle/>
          <a:p>
            <a:pPr algn="ctr"/>
            <a:r>
              <a:rPr lang="it-IT" b="1" dirty="0">
                <a:solidFill>
                  <a:srgbClr val="FF0000"/>
                </a:solidFill>
              </a:rPr>
              <a:t>SECONDA PARTE</a:t>
            </a:r>
            <a:br>
              <a:rPr lang="it-IT" b="1" dirty="0">
                <a:solidFill>
                  <a:srgbClr val="FF0000"/>
                </a:solidFill>
              </a:rPr>
            </a:br>
            <a:r>
              <a:rPr lang="it-IT" b="1" dirty="0">
                <a:solidFill>
                  <a:srgbClr val="FF0000"/>
                </a:solidFill>
              </a:rPr>
              <a:t>VERIFICARE E VALUTARE</a:t>
            </a:r>
          </a:p>
        </p:txBody>
      </p:sp>
      <p:sp>
        <p:nvSpPr>
          <p:cNvPr id="3" name="Segnaposto contenuto 2">
            <a:extLst>
              <a:ext uri="{FF2B5EF4-FFF2-40B4-BE49-F238E27FC236}">
                <a16:creationId xmlns:a16="http://schemas.microsoft.com/office/drawing/2014/main" id="{BD0CFAEA-4369-4BBE-B4B1-6FE4E63301BC}"/>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391169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1" y="685800"/>
            <a:ext cx="10396882" cy="651933"/>
          </a:xfrm>
        </p:spPr>
        <p:txBody>
          <a:bodyPr>
            <a:normAutofit fontScale="90000"/>
          </a:bodyPr>
          <a:lstStyle/>
          <a:p>
            <a:pPr algn="ctr"/>
            <a:r>
              <a:rPr lang="it-IT" b="1" dirty="0">
                <a:solidFill>
                  <a:srgbClr val="FF0000"/>
                </a:solidFill>
              </a:rPr>
              <a:t>PROFESSIONE DOCENTE</a:t>
            </a:r>
          </a:p>
        </p:txBody>
      </p:sp>
      <p:sp>
        <p:nvSpPr>
          <p:cNvPr id="3" name="Segnaposto contenuto 2"/>
          <p:cNvSpPr>
            <a:spLocks noGrp="1"/>
          </p:cNvSpPr>
          <p:nvPr>
            <p:ph idx="1"/>
          </p:nvPr>
        </p:nvSpPr>
        <p:spPr>
          <a:xfrm>
            <a:off x="685800" y="1430866"/>
            <a:ext cx="10394707" cy="4529667"/>
          </a:xfrm>
        </p:spPr>
        <p:txBody>
          <a:bodyPr>
            <a:normAutofit/>
          </a:bodyPr>
          <a:lstStyle/>
          <a:p>
            <a:r>
              <a:rPr lang="it-IT" sz="2400" cap="none" dirty="0"/>
              <a:t>L’insegnante </a:t>
            </a:r>
            <a:r>
              <a:rPr lang="it-IT" sz="2400" u="sng" cap="none" dirty="0"/>
              <a:t>non</a:t>
            </a:r>
            <a:r>
              <a:rPr lang="it-IT" sz="2400" cap="none" dirty="0"/>
              <a:t> deve essere un </a:t>
            </a:r>
            <a:r>
              <a:rPr lang="it-IT" sz="2400" u="sng" cap="none" dirty="0"/>
              <a:t>teorico della valutazione</a:t>
            </a:r>
            <a:r>
              <a:rPr lang="it-IT" sz="2400" cap="none" dirty="0"/>
              <a:t>, ma deve:</a:t>
            </a:r>
          </a:p>
          <a:p>
            <a:pPr marL="0" indent="0">
              <a:buNone/>
            </a:pPr>
            <a:endParaRPr lang="it-IT" sz="2400" u="sng" cap="none" dirty="0"/>
          </a:p>
          <a:p>
            <a:pPr lvl="1"/>
            <a:r>
              <a:rPr lang="it-IT" sz="2600" cap="none" dirty="0"/>
              <a:t>Sapere </a:t>
            </a:r>
            <a:r>
              <a:rPr lang="it-IT" sz="2600" b="1" cap="none" dirty="0"/>
              <a:t>PERCHE’ VALUTA </a:t>
            </a:r>
            <a:r>
              <a:rPr lang="it-IT" sz="2600" cap="none" dirty="0"/>
              <a:t>(Qual è il senso della valutazione)</a:t>
            </a:r>
          </a:p>
          <a:p>
            <a:pPr lvl="1"/>
            <a:r>
              <a:rPr lang="it-IT" sz="2600" cap="none" dirty="0"/>
              <a:t>Prefigurare </a:t>
            </a:r>
            <a:r>
              <a:rPr lang="it-IT" sz="2600" b="1" cap="none" dirty="0"/>
              <a:t>I PROCESSI COGNITIVI ED EMOTIVI </a:t>
            </a:r>
            <a:r>
              <a:rPr lang="it-IT" sz="2600" cap="none" dirty="0"/>
              <a:t>attivati dalla mente dello studente dalle sue richieste (ricordo, memoria, applicazione, rabbia, frustrazione, partecipazione)</a:t>
            </a:r>
          </a:p>
          <a:p>
            <a:pPr lvl="1"/>
            <a:r>
              <a:rPr lang="it-IT" sz="2600" cap="none" dirty="0"/>
              <a:t>Essere consapevole dell’impatto </a:t>
            </a:r>
            <a:r>
              <a:rPr lang="it-IT" sz="2600" b="1" cap="none" dirty="0"/>
              <a:t>FORMATIVO DELLA SUA VALUTAZIONE</a:t>
            </a:r>
            <a:r>
              <a:rPr lang="it-IT" sz="2600" cap="none" dirty="0"/>
              <a:t> (</a:t>
            </a:r>
            <a:r>
              <a:rPr lang="it-IT" sz="2600" dirty="0"/>
              <a:t>la valutazione</a:t>
            </a:r>
            <a:r>
              <a:rPr lang="it-IT" sz="2600" cap="none" dirty="0"/>
              <a:t> orienta l’apprendimento e la crescita di uno studente</a:t>
            </a:r>
            <a:r>
              <a:rPr lang="it-IT" sz="2600" u="sng" cap="none" dirty="0"/>
              <a:t>)</a:t>
            </a:r>
          </a:p>
          <a:p>
            <a:pPr lvl="1"/>
            <a:endParaRPr lang="it-IT" sz="1600" u="sng" cap="none" dirty="0"/>
          </a:p>
          <a:p>
            <a:endParaRPr lang="it-IT" dirty="0"/>
          </a:p>
          <a:p>
            <a:pPr lvl="1"/>
            <a:endParaRPr lang="it-IT" dirty="0"/>
          </a:p>
        </p:txBody>
      </p:sp>
    </p:spTree>
    <p:extLst>
      <p:ext uri="{BB962C8B-B14F-4D97-AF65-F5344CB8AC3E}">
        <p14:creationId xmlns:p14="http://schemas.microsoft.com/office/powerpoint/2010/main" val="402428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46111" y="452718"/>
            <a:ext cx="9404723" cy="927349"/>
          </a:xfrm>
        </p:spPr>
        <p:txBody>
          <a:bodyPr/>
          <a:lstStyle/>
          <a:p>
            <a:pPr algn="ctr"/>
            <a:r>
              <a:rPr lang="it-IT" b="1" dirty="0">
                <a:solidFill>
                  <a:srgbClr val="FF0000"/>
                </a:solidFill>
              </a:rPr>
              <a:t>PROFESSIONE DOCENTE</a:t>
            </a:r>
          </a:p>
        </p:txBody>
      </p:sp>
      <p:sp>
        <p:nvSpPr>
          <p:cNvPr id="5" name="Segnaposto contenuto 4"/>
          <p:cNvSpPr>
            <a:spLocks noGrp="1"/>
          </p:cNvSpPr>
          <p:nvPr>
            <p:ph idx="1"/>
          </p:nvPr>
        </p:nvSpPr>
        <p:spPr>
          <a:xfrm>
            <a:off x="967845" y="1312334"/>
            <a:ext cx="8946541" cy="4736396"/>
          </a:xfrm>
        </p:spPr>
        <p:txBody>
          <a:bodyPr/>
          <a:lstStyle/>
          <a:p>
            <a:r>
              <a:rPr lang="it-IT" sz="2400" dirty="0"/>
              <a:t>Chi valuta deve riconoscere </a:t>
            </a:r>
            <a:r>
              <a:rPr lang="it-IT" sz="2400" b="1" dirty="0"/>
              <a:t>COERENZA</a:t>
            </a:r>
            <a:r>
              <a:rPr lang="it-IT" sz="2400" dirty="0"/>
              <a:t> tra le </a:t>
            </a:r>
            <a:r>
              <a:rPr lang="it-IT" sz="2400" b="1" dirty="0"/>
              <a:t>AZIONI </a:t>
            </a:r>
            <a:r>
              <a:rPr lang="it-IT" sz="2400" dirty="0"/>
              <a:t>messe in atto </a:t>
            </a:r>
            <a:r>
              <a:rPr lang="it-IT" sz="2400" b="1" dirty="0"/>
              <a:t>PER VALUTARE  </a:t>
            </a:r>
            <a:r>
              <a:rPr lang="it-IT" sz="2400" dirty="0"/>
              <a:t>e il senso  che attribuisce alla sua </a:t>
            </a:r>
            <a:r>
              <a:rPr lang="it-IT" sz="2400" b="1" dirty="0"/>
              <a:t>AZIONE VALUTATIVA</a:t>
            </a:r>
          </a:p>
          <a:p>
            <a:r>
              <a:rPr lang="it-IT" sz="2400" dirty="0"/>
              <a:t>Spesso nei consigli di classe c’è confusione tra </a:t>
            </a:r>
            <a:r>
              <a:rPr lang="it-IT" sz="2400" b="1" dirty="0"/>
              <a:t>VERIFICA</a:t>
            </a:r>
            <a:r>
              <a:rPr lang="it-IT" sz="2400" dirty="0"/>
              <a:t> e </a:t>
            </a:r>
            <a:r>
              <a:rPr lang="it-IT" sz="2400" b="1" dirty="0"/>
              <a:t>VALUTAZIONE</a:t>
            </a:r>
          </a:p>
          <a:p>
            <a:r>
              <a:rPr lang="it-IT" sz="2400" b="1" dirty="0"/>
              <a:t>VERIFICA</a:t>
            </a:r>
            <a:r>
              <a:rPr lang="it-IT" sz="2400" dirty="0"/>
              <a:t>: </a:t>
            </a:r>
            <a:r>
              <a:rPr lang="it-IT" sz="2400" u="sng" dirty="0"/>
              <a:t>misura quantitativa </a:t>
            </a:r>
            <a:r>
              <a:rPr lang="it-IT" sz="2400" dirty="0"/>
              <a:t>delle </a:t>
            </a:r>
            <a:r>
              <a:rPr lang="it-IT" sz="2400" u="sng" dirty="0"/>
              <a:t>conoscenze, abilità e competenze </a:t>
            </a:r>
            <a:r>
              <a:rPr lang="it-IT" sz="2400" dirty="0"/>
              <a:t>apprese in relazione ad un progetto didattico (misurazione dell’apprendimento)</a:t>
            </a:r>
          </a:p>
          <a:p>
            <a:r>
              <a:rPr lang="it-IT" sz="2400" b="1" dirty="0"/>
              <a:t>VALUTAZIONE</a:t>
            </a:r>
            <a:r>
              <a:rPr lang="it-IT" sz="2400" dirty="0"/>
              <a:t>: riconoscere </a:t>
            </a:r>
            <a:r>
              <a:rPr lang="it-IT" sz="2400" b="1" dirty="0"/>
              <a:t>valore</a:t>
            </a:r>
            <a:r>
              <a:rPr lang="it-IT" sz="2400" dirty="0"/>
              <a:t> al </a:t>
            </a:r>
            <a:r>
              <a:rPr lang="it-IT" sz="2400" u="sng" dirty="0"/>
              <a:t>processo di apprendimento</a:t>
            </a:r>
            <a:r>
              <a:rPr lang="it-IT" sz="2400" dirty="0"/>
              <a:t>  in funzione di uno </a:t>
            </a:r>
            <a:r>
              <a:rPr lang="it-IT" sz="2400" u="sng" dirty="0"/>
              <a:t>scopo</a:t>
            </a:r>
            <a:r>
              <a:rPr lang="it-IT" sz="2400" dirty="0"/>
              <a:t> </a:t>
            </a:r>
            <a:r>
              <a:rPr lang="it-IT" sz="2400" u="sng" dirty="0"/>
              <a:t>(</a:t>
            </a:r>
            <a:r>
              <a:rPr lang="it-IT" sz="2400" b="1" u="sng" dirty="0"/>
              <a:t>FORMARE LA PERSONA</a:t>
            </a:r>
            <a:r>
              <a:rPr lang="it-IT" u="sng" dirty="0"/>
              <a:t>)</a:t>
            </a:r>
          </a:p>
        </p:txBody>
      </p:sp>
    </p:spTree>
    <p:extLst>
      <p:ext uri="{BB962C8B-B14F-4D97-AF65-F5344CB8AC3E}">
        <p14:creationId xmlns:p14="http://schemas.microsoft.com/office/powerpoint/2010/main" val="34902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p14="http://schemas.microsoft.com/office/powerpoint/2010/main" val="41009280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04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749550"/>
          </a:xfrm>
        </p:spPr>
        <p:txBody>
          <a:bodyPr/>
          <a:lstStyle/>
          <a:p>
            <a:pPr algn="ctr"/>
            <a:r>
              <a:rPr lang="it-IT" b="1" dirty="0">
                <a:solidFill>
                  <a:srgbClr val="FF0000"/>
                </a:solidFill>
              </a:rPr>
              <a:t>ESEMPIO….</a:t>
            </a:r>
          </a:p>
        </p:txBody>
      </p:sp>
      <p:sp>
        <p:nvSpPr>
          <p:cNvPr id="3" name="Segnaposto contenuto 2"/>
          <p:cNvSpPr>
            <a:spLocks noGrp="1"/>
          </p:cNvSpPr>
          <p:nvPr>
            <p:ph idx="1"/>
          </p:nvPr>
        </p:nvSpPr>
        <p:spPr>
          <a:xfrm>
            <a:off x="1103312" y="1498600"/>
            <a:ext cx="8946541" cy="4749800"/>
          </a:xfrm>
        </p:spPr>
        <p:txBody>
          <a:bodyPr>
            <a:normAutofit fontScale="92500" lnSpcReduction="10000"/>
          </a:bodyPr>
          <a:lstStyle/>
          <a:p>
            <a:r>
              <a:rPr lang="it-IT" dirty="0"/>
              <a:t>Lavoro su Modulo di storia, di scienze, di alimentazione ….</a:t>
            </a:r>
          </a:p>
          <a:p>
            <a:r>
              <a:rPr lang="it-IT" dirty="0"/>
              <a:t>Preparo una prova di verifica i cui risultati si articolano su tre livelli (positivo, sufficiente, insufficiente).</a:t>
            </a:r>
          </a:p>
          <a:p>
            <a:r>
              <a:rPr lang="it-IT" dirty="0"/>
              <a:t>LIVELLO POSITIVO: sono sicuro che gli studenti abbiano capito l’argomento o abbiano studiato a memoria? Quale valore formativo ha avuto il mio modulo? La verifica me lo ha dimostrato? Hanno ampliato la zona di sviluppo attuale?</a:t>
            </a:r>
          </a:p>
          <a:p>
            <a:r>
              <a:rPr lang="it-IT" dirty="0"/>
              <a:t>LIVELLO SUFFICIENTE: hanno studiato in modo superficiale? Non hanno strategie di studio? Hanno difficoltà nella semantica della disciplina o nell’epistemologia? (forse io non ho spiegato bene?)</a:t>
            </a:r>
          </a:p>
          <a:p>
            <a:r>
              <a:rPr lang="it-IT" dirty="0"/>
              <a:t>LIVELLO INSUFFICIENTE: siamo sicuri che sia solo mancanza di studio? Oppure ci sono difficoltà di apprendimento non certificate? Oppure ho instaurato con lo studente un rapporto non positivo? Se odiasse la materia? Come posso aiutarlo o motivarlo? Ho lavorato affinché imparasse ad organizzare lo studio? Ho considerato bene la ZSP?</a:t>
            </a:r>
          </a:p>
        </p:txBody>
      </p:sp>
    </p:spTree>
    <p:extLst>
      <p:ext uri="{BB962C8B-B14F-4D97-AF65-F5344CB8AC3E}">
        <p14:creationId xmlns:p14="http://schemas.microsoft.com/office/powerpoint/2010/main" val="133807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868082"/>
          </a:xfrm>
        </p:spPr>
        <p:txBody>
          <a:bodyPr/>
          <a:lstStyle/>
          <a:p>
            <a:pPr algn="ctr"/>
            <a:r>
              <a:rPr lang="it-IT" b="1" dirty="0">
                <a:solidFill>
                  <a:srgbClr val="FF0000"/>
                </a:solidFill>
              </a:rPr>
              <a:t>PROVA DI VERIFICA</a:t>
            </a:r>
          </a:p>
        </p:txBody>
      </p:sp>
      <p:sp>
        <p:nvSpPr>
          <p:cNvPr id="3" name="Segnaposto contenuto 2"/>
          <p:cNvSpPr>
            <a:spLocks noGrp="1"/>
          </p:cNvSpPr>
          <p:nvPr>
            <p:ph idx="1"/>
          </p:nvPr>
        </p:nvSpPr>
        <p:spPr>
          <a:xfrm>
            <a:off x="1103312" y="1388534"/>
            <a:ext cx="8946541" cy="4859866"/>
          </a:xfrm>
        </p:spPr>
        <p:txBody>
          <a:bodyPr>
            <a:normAutofit/>
          </a:bodyPr>
          <a:lstStyle/>
          <a:p>
            <a:r>
              <a:rPr lang="it-IT" dirty="0"/>
              <a:t>ASSUNTO FONDAMENTALE: </a:t>
            </a:r>
            <a:r>
              <a:rPr lang="it-IT" u="sng" dirty="0"/>
              <a:t>si verifica solo ciò che è stato progettato</a:t>
            </a:r>
          </a:p>
          <a:p>
            <a:r>
              <a:rPr lang="it-IT" dirty="0"/>
              <a:t>Alla base della prova di verifica c’è </a:t>
            </a:r>
            <a:r>
              <a:rPr lang="it-IT" b="1" dirty="0"/>
              <a:t>IL PROGETTO FORMATIVO </a:t>
            </a:r>
            <a:r>
              <a:rPr lang="it-IT" dirty="0"/>
              <a:t>(il nostro modulo didattico) costituito da:</a:t>
            </a:r>
          </a:p>
          <a:p>
            <a:pPr lvl="1"/>
            <a:r>
              <a:rPr lang="it-IT" sz="2000" dirty="0"/>
              <a:t>A. </a:t>
            </a:r>
            <a:r>
              <a:rPr lang="it-IT" sz="2000" u="sng" dirty="0"/>
              <a:t>PROGETTO DIDATTICO (</a:t>
            </a:r>
            <a:r>
              <a:rPr lang="it-IT" sz="2000" b="1" u="sng" dirty="0"/>
              <a:t>OBIETTIVI</a:t>
            </a:r>
            <a:r>
              <a:rPr lang="it-IT" sz="2000" u="sng" dirty="0"/>
              <a:t>)</a:t>
            </a:r>
          </a:p>
          <a:p>
            <a:pPr lvl="1"/>
            <a:r>
              <a:rPr lang="it-IT" sz="2000" dirty="0"/>
              <a:t>B. </a:t>
            </a:r>
            <a:r>
              <a:rPr lang="it-IT" sz="2000" u="sng" dirty="0"/>
              <a:t>PROCESSO DI MATURAZIONE E DI APPRENDIMENTO (</a:t>
            </a:r>
            <a:r>
              <a:rPr lang="it-IT" sz="2000" b="1" u="sng" dirty="0"/>
              <a:t>RISULTATI RAGGIUNTI)</a:t>
            </a:r>
          </a:p>
          <a:p>
            <a:pPr lvl="1"/>
            <a:endParaRPr lang="it-IT" sz="2000" b="1" u="sng" dirty="0"/>
          </a:p>
          <a:p>
            <a:pPr lvl="1"/>
            <a:r>
              <a:rPr lang="it-IT" sz="2000" dirty="0"/>
              <a:t>LA PROVA DI VERIFICA MISURA:</a:t>
            </a:r>
          </a:p>
          <a:p>
            <a:pPr lvl="2"/>
            <a:r>
              <a:rPr lang="it-IT" sz="2000" dirty="0"/>
              <a:t>1. LA DISTANZA TRA OBIETTIVI E RISULTATI (</a:t>
            </a:r>
            <a:r>
              <a:rPr lang="it-IT" sz="2000" b="1" dirty="0"/>
              <a:t>PROCESSO DI APPRENDIMENTO</a:t>
            </a:r>
            <a:r>
              <a:rPr lang="it-IT" sz="2000" dirty="0"/>
              <a:t>)</a:t>
            </a:r>
          </a:p>
          <a:p>
            <a:pPr lvl="2"/>
            <a:r>
              <a:rPr lang="it-IT" sz="2000" dirty="0"/>
              <a:t>2. LA FATTIBILITA’ E LA COERENZA DEL PROGETTO DIDATTICO (</a:t>
            </a:r>
            <a:r>
              <a:rPr lang="it-IT" sz="2000" b="1" dirty="0"/>
              <a:t>PROCESSO DI INSEGNAMENTO</a:t>
            </a:r>
            <a:r>
              <a:rPr lang="it-IT" sz="2000" dirty="0"/>
              <a:t>)</a:t>
            </a:r>
          </a:p>
        </p:txBody>
      </p:sp>
    </p:spTree>
    <p:extLst>
      <p:ext uri="{BB962C8B-B14F-4D97-AF65-F5344CB8AC3E}">
        <p14:creationId xmlns:p14="http://schemas.microsoft.com/office/powerpoint/2010/main" val="113874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I RISULTATI DELLA VERIFICA SONO PUNTEGGI DA INTERPRETARE</a:t>
            </a:r>
          </a:p>
        </p:txBody>
      </p:sp>
      <p:sp>
        <p:nvSpPr>
          <p:cNvPr id="3" name="Segnaposto contenuto 2"/>
          <p:cNvSpPr>
            <a:spLocks noGrp="1"/>
          </p:cNvSpPr>
          <p:nvPr>
            <p:ph idx="1"/>
          </p:nvPr>
        </p:nvSpPr>
        <p:spPr/>
        <p:txBody>
          <a:bodyPr>
            <a:noAutofit/>
          </a:bodyPr>
          <a:lstStyle/>
          <a:p>
            <a:r>
              <a:rPr lang="it-IT" sz="2400" dirty="0"/>
              <a:t>Il mio progetto didattico ha promosso nell’allievo cambiamento e sviluppo dell’apprendimento?</a:t>
            </a:r>
          </a:p>
          <a:p>
            <a:r>
              <a:rPr lang="it-IT" sz="2400" dirty="0"/>
              <a:t>Che senso hanno questi risultati per lo sviluppo intellettuale dello studente?</a:t>
            </a:r>
          </a:p>
          <a:p>
            <a:r>
              <a:rPr lang="it-IT" sz="2400" dirty="0"/>
              <a:t>Quali percorsi lo studente ha attivato per personalizzare il concetto?</a:t>
            </a:r>
          </a:p>
          <a:p>
            <a:r>
              <a:rPr lang="it-IT" sz="2400" dirty="0"/>
              <a:t>Perché non ha seguito il percorso tipico? Errore o potenziale?</a:t>
            </a:r>
          </a:p>
          <a:p>
            <a:r>
              <a:rPr lang="it-IT" sz="2400" dirty="0"/>
              <a:t>I processi di mediazione e cooperazione hanno migliorato l’apprendimento?</a:t>
            </a:r>
          </a:p>
        </p:txBody>
      </p:sp>
    </p:spTree>
    <p:extLst>
      <p:ext uri="{BB962C8B-B14F-4D97-AF65-F5344CB8AC3E}">
        <p14:creationId xmlns:p14="http://schemas.microsoft.com/office/powerpoint/2010/main" val="296651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876549"/>
          </a:xfrm>
        </p:spPr>
        <p:txBody>
          <a:bodyPr/>
          <a:lstStyle/>
          <a:p>
            <a:r>
              <a:rPr lang="it-IT" b="1" dirty="0">
                <a:solidFill>
                  <a:srgbClr val="FF0000"/>
                </a:solidFill>
              </a:rPr>
              <a:t>LA PROVA DI VERIFICA</a:t>
            </a:r>
          </a:p>
        </p:txBody>
      </p:sp>
      <p:sp>
        <p:nvSpPr>
          <p:cNvPr id="3" name="Segnaposto contenuto 2"/>
          <p:cNvSpPr>
            <a:spLocks noGrp="1"/>
          </p:cNvSpPr>
          <p:nvPr>
            <p:ph idx="1"/>
          </p:nvPr>
        </p:nvSpPr>
        <p:spPr>
          <a:xfrm>
            <a:off x="1103312" y="1329268"/>
            <a:ext cx="8946541" cy="4919132"/>
          </a:xfrm>
        </p:spPr>
        <p:txBody>
          <a:bodyPr/>
          <a:lstStyle/>
          <a:p>
            <a:r>
              <a:rPr lang="it-IT" b="1" u="sng" dirty="0"/>
              <a:t>HA VALORE </a:t>
            </a:r>
            <a:r>
              <a:rPr lang="it-IT" u="sng" dirty="0"/>
              <a:t>SOLO SE:</a:t>
            </a:r>
          </a:p>
          <a:p>
            <a:pPr lvl="1"/>
            <a:r>
              <a:rPr lang="it-IT" dirty="0"/>
              <a:t>I </a:t>
            </a:r>
            <a:r>
              <a:rPr lang="it-IT" b="1" dirty="0"/>
              <a:t>CRITERI</a:t>
            </a:r>
            <a:r>
              <a:rPr lang="it-IT" dirty="0"/>
              <a:t> SONO STATI </a:t>
            </a:r>
            <a:r>
              <a:rPr lang="it-IT" b="1" dirty="0"/>
              <a:t>ESPLICITATI</a:t>
            </a:r>
            <a:r>
              <a:rPr lang="it-IT" dirty="0"/>
              <a:t> :</a:t>
            </a:r>
          </a:p>
          <a:p>
            <a:pPr lvl="2"/>
            <a:r>
              <a:rPr lang="it-IT" dirty="0"/>
              <a:t>IN SEDE DI PROGETTAZIONE</a:t>
            </a:r>
          </a:p>
          <a:p>
            <a:pPr lvl="2"/>
            <a:r>
              <a:rPr lang="it-IT" dirty="0"/>
              <a:t>AGLI STUDENTI</a:t>
            </a:r>
          </a:p>
          <a:p>
            <a:pPr lvl="1"/>
            <a:r>
              <a:rPr lang="it-IT" dirty="0"/>
              <a:t>OGGI LE PROVE SONO ANDATE:</a:t>
            </a:r>
          </a:p>
          <a:p>
            <a:pPr lvl="2"/>
            <a:r>
              <a:rPr lang="it-IT" dirty="0"/>
              <a:t>DIVERSIFICANDOSI</a:t>
            </a:r>
          </a:p>
          <a:p>
            <a:pPr lvl="2"/>
            <a:r>
              <a:rPr lang="it-IT" dirty="0"/>
              <a:t>OGGETTIVANDOSI (meno arbitrarietà soggettiva)</a:t>
            </a:r>
          </a:p>
          <a:p>
            <a:pPr marL="0" lvl="2" indent="0"/>
            <a:r>
              <a:rPr lang="it-IT" sz="2000" u="sng" dirty="0"/>
              <a:t> RICORDARE CHE LA PROVA </a:t>
            </a:r>
            <a:r>
              <a:rPr lang="it-IT" dirty="0"/>
              <a:t>:</a:t>
            </a:r>
          </a:p>
          <a:p>
            <a:pPr marL="457200" lvl="3" indent="0"/>
            <a:r>
              <a:rPr lang="it-IT" dirty="0"/>
              <a:t> </a:t>
            </a:r>
            <a:r>
              <a:rPr lang="it-IT" sz="1800" b="1" u="sng" dirty="0"/>
              <a:t>NON MISURA </a:t>
            </a:r>
            <a:r>
              <a:rPr lang="it-IT" sz="1800" dirty="0"/>
              <a:t>L’APPRENDIMENTO </a:t>
            </a:r>
            <a:r>
              <a:rPr lang="it-IT" dirty="0"/>
              <a:t>(</a:t>
            </a:r>
            <a:r>
              <a:rPr lang="it-IT" sz="1800" dirty="0"/>
              <a:t>ma alcuni risultati dell’apprendimento</a:t>
            </a:r>
            <a:r>
              <a:rPr lang="it-IT" dirty="0"/>
              <a:t>)</a:t>
            </a:r>
          </a:p>
          <a:p>
            <a:pPr marL="457200" lvl="3" indent="0"/>
            <a:r>
              <a:rPr lang="it-IT" sz="1800" dirty="0"/>
              <a:t> </a:t>
            </a:r>
            <a:r>
              <a:rPr lang="it-IT" sz="1800" b="1" u="sng" dirty="0"/>
              <a:t>NON MISURA </a:t>
            </a:r>
            <a:r>
              <a:rPr lang="it-IT" sz="1800" dirty="0"/>
              <a:t>LO STUDIO (ma l’effetto dello studio)</a:t>
            </a:r>
          </a:p>
          <a:p>
            <a:pPr marL="0" lvl="3" indent="0"/>
            <a:r>
              <a:rPr lang="it-IT" sz="1800" b="1" u="sng" dirty="0"/>
              <a:t>MISURARE IL RISULTATO E’ COME MISURARE LA FEBBRE</a:t>
            </a:r>
          </a:p>
          <a:p>
            <a:pPr marL="457200" lvl="3" indent="0"/>
            <a:r>
              <a:rPr lang="it-IT" sz="1800" dirty="0"/>
              <a:t> è facile da rilevare, ma presenta rischi interpretativi</a:t>
            </a:r>
          </a:p>
        </p:txBody>
      </p:sp>
    </p:spTree>
    <p:extLst>
      <p:ext uri="{BB962C8B-B14F-4D97-AF65-F5344CB8AC3E}">
        <p14:creationId xmlns:p14="http://schemas.microsoft.com/office/powerpoint/2010/main" val="21296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1)">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heel(1)">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heel(1)">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49E31-88D2-4EA5-86BA-235527DADD25}"/>
              </a:ext>
            </a:extLst>
          </p:cNvPr>
          <p:cNvSpPr>
            <a:spLocks noGrp="1"/>
          </p:cNvSpPr>
          <p:nvPr>
            <p:ph type="title"/>
          </p:nvPr>
        </p:nvSpPr>
        <p:spPr/>
        <p:txBody>
          <a:bodyPr/>
          <a:lstStyle/>
          <a:p>
            <a:pPr algn="ctr"/>
            <a:r>
              <a:rPr lang="it-IT" b="1" dirty="0">
                <a:solidFill>
                  <a:srgbClr val="FF0000"/>
                </a:solidFill>
              </a:rPr>
              <a:t>SOMMARIO</a:t>
            </a:r>
          </a:p>
        </p:txBody>
      </p:sp>
      <p:sp>
        <p:nvSpPr>
          <p:cNvPr id="3" name="Segnaposto contenuto 2">
            <a:extLst>
              <a:ext uri="{FF2B5EF4-FFF2-40B4-BE49-F238E27FC236}">
                <a16:creationId xmlns:a16="http://schemas.microsoft.com/office/drawing/2014/main" id="{9D118808-1142-45A2-AB96-7C311CA86B23}"/>
              </a:ext>
            </a:extLst>
          </p:cNvPr>
          <p:cNvSpPr>
            <a:spLocks noGrp="1"/>
          </p:cNvSpPr>
          <p:nvPr>
            <p:ph idx="1"/>
          </p:nvPr>
        </p:nvSpPr>
        <p:spPr/>
        <p:txBody>
          <a:bodyPr anchor="ctr">
            <a:normAutofit/>
          </a:bodyPr>
          <a:lstStyle/>
          <a:p>
            <a:r>
              <a:rPr lang="it-IT" sz="2800" dirty="0"/>
              <a:t>PRIMA PARTE: premessa; zona prossimale di sviluppo (slide 3-9)</a:t>
            </a:r>
          </a:p>
          <a:p>
            <a:r>
              <a:rPr lang="it-IT" sz="2800" dirty="0"/>
              <a:t>SECONDA PARTE: la verifica; tipologie di prove di verifica (slide 11-21)</a:t>
            </a:r>
          </a:p>
          <a:p>
            <a:r>
              <a:rPr lang="it-IT" sz="2800" dirty="0"/>
              <a:t>TERZA PARTE: la valutazione. (slide 23-28)</a:t>
            </a:r>
          </a:p>
        </p:txBody>
      </p:sp>
    </p:spTree>
    <p:extLst>
      <p:ext uri="{BB962C8B-B14F-4D97-AF65-F5344CB8AC3E}">
        <p14:creationId xmlns:p14="http://schemas.microsoft.com/office/powerpoint/2010/main" val="1246875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FF0000"/>
                </a:solidFill>
              </a:rPr>
              <a:t>COME COSTRUIRE PROVE APPROPRIATE</a:t>
            </a:r>
          </a:p>
        </p:txBody>
      </p:sp>
      <p:sp>
        <p:nvSpPr>
          <p:cNvPr id="3" name="Segnaposto contenuto 2"/>
          <p:cNvSpPr>
            <a:spLocks noGrp="1"/>
          </p:cNvSpPr>
          <p:nvPr>
            <p:ph idx="1"/>
          </p:nvPr>
        </p:nvSpPr>
        <p:spPr/>
        <p:txBody>
          <a:bodyPr>
            <a:normAutofit lnSpcReduction="10000"/>
          </a:bodyPr>
          <a:lstStyle/>
          <a:p>
            <a:r>
              <a:rPr lang="it-IT" sz="2400" dirty="0"/>
              <a:t>LA PROVA DEVE:</a:t>
            </a:r>
          </a:p>
          <a:p>
            <a:pPr lvl="1"/>
            <a:r>
              <a:rPr lang="it-IT" sz="2400" dirty="0"/>
              <a:t>ACCERTARE IL RAGGIUNGIMENTO DELL’OBIETTIVO</a:t>
            </a:r>
          </a:p>
          <a:p>
            <a:pPr lvl="1"/>
            <a:r>
              <a:rPr lang="it-IT" sz="2400" dirty="0"/>
              <a:t>FORMULARE DOMANDE UNIVOCHE</a:t>
            </a:r>
          </a:p>
          <a:p>
            <a:pPr lvl="1"/>
            <a:r>
              <a:rPr lang="it-IT" sz="2400" dirty="0"/>
              <a:t>INDIVIDUARE CONOSCENZE (S ,CAPACITA’ E COMPETENZE </a:t>
            </a:r>
          </a:p>
          <a:p>
            <a:pPr lvl="1"/>
            <a:r>
              <a:rPr lang="it-IT" sz="2400" dirty="0"/>
              <a:t>ARTICOLARSI PER BLOCCHI TEMATICI</a:t>
            </a:r>
          </a:p>
          <a:p>
            <a:pPr lvl="1"/>
            <a:r>
              <a:rPr lang="it-IT" sz="2400" dirty="0"/>
              <a:t>ESSERE CORREDATA DI GRIGLIA DI VALUTAZIONE (con indicatori e descrittori precisi)</a:t>
            </a:r>
          </a:p>
          <a:p>
            <a:pPr lvl="1"/>
            <a:r>
              <a:rPr lang="it-IT" sz="2400" dirty="0"/>
              <a:t>ESSERE VALIDA (precisa), ATTENDIBILE (misurabile), OGGETTIVA (indipendente dal correttore</a:t>
            </a:r>
            <a:r>
              <a:rPr lang="it-IT" dirty="0"/>
              <a:t>)</a:t>
            </a:r>
          </a:p>
        </p:txBody>
      </p:sp>
    </p:spTree>
    <p:extLst>
      <p:ext uri="{BB962C8B-B14F-4D97-AF65-F5344CB8AC3E}">
        <p14:creationId xmlns:p14="http://schemas.microsoft.com/office/powerpoint/2010/main" val="287326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363015484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700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362286726"/>
              </p:ext>
            </p:extLst>
          </p:nvPr>
        </p:nvGraphicFramePr>
        <p:xfrm>
          <a:off x="2032000" y="1532467"/>
          <a:ext cx="8128000" cy="460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a:xfrm>
            <a:off x="646111" y="452718"/>
            <a:ext cx="9404723" cy="766482"/>
          </a:xfrm>
        </p:spPr>
        <p:txBody>
          <a:bodyPr/>
          <a:lstStyle/>
          <a:p>
            <a:r>
              <a:rPr lang="it-IT" b="1" dirty="0">
                <a:solidFill>
                  <a:srgbClr val="FF0000"/>
                </a:solidFill>
              </a:rPr>
              <a:t>TIPOLOGIE DI ITEM 1</a:t>
            </a:r>
          </a:p>
        </p:txBody>
      </p:sp>
    </p:spTree>
    <p:extLst>
      <p:ext uri="{BB962C8B-B14F-4D97-AF65-F5344CB8AC3E}">
        <p14:creationId xmlns:p14="http://schemas.microsoft.com/office/powerpoint/2010/main" val="105739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859615"/>
          </a:xfrm>
        </p:spPr>
        <p:txBody>
          <a:bodyPr/>
          <a:lstStyle/>
          <a:p>
            <a:r>
              <a:rPr lang="it-IT" b="1" dirty="0">
                <a:solidFill>
                  <a:srgbClr val="FF0000"/>
                </a:solidFill>
              </a:rPr>
              <a:t>TIPOLOGIA DI ITEM 2</a:t>
            </a:r>
          </a:p>
        </p:txBody>
      </p:sp>
      <p:graphicFrame>
        <p:nvGraphicFramePr>
          <p:cNvPr id="3" name="Diagramma 2"/>
          <p:cNvGraphicFramePr/>
          <p:nvPr>
            <p:extLst>
              <p:ext uri="{D42A27DB-BD31-4B8C-83A1-F6EECF244321}">
                <p14:modId xmlns:p14="http://schemas.microsoft.com/office/powerpoint/2010/main" val="1410307289"/>
              </p:ext>
            </p:extLst>
          </p:nvPr>
        </p:nvGraphicFramePr>
        <p:xfrm>
          <a:off x="2032000" y="1447800"/>
          <a:ext cx="8128000" cy="469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00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995CCD-B596-4767-B9C6-B645E569594A}"/>
              </a:ext>
            </a:extLst>
          </p:cNvPr>
          <p:cNvSpPr>
            <a:spLocks noGrp="1"/>
          </p:cNvSpPr>
          <p:nvPr>
            <p:ph type="title"/>
          </p:nvPr>
        </p:nvSpPr>
        <p:spPr/>
        <p:txBody>
          <a:bodyPr/>
          <a:lstStyle/>
          <a:p>
            <a:pPr algn="ctr"/>
            <a:r>
              <a:rPr lang="it-IT" b="1" dirty="0">
                <a:solidFill>
                  <a:srgbClr val="FF0000"/>
                </a:solidFill>
              </a:rPr>
              <a:t>TERZA PARTE….LA VALUTAZIONE</a:t>
            </a:r>
          </a:p>
        </p:txBody>
      </p:sp>
      <p:sp>
        <p:nvSpPr>
          <p:cNvPr id="3" name="Segnaposto contenuto 2">
            <a:extLst>
              <a:ext uri="{FF2B5EF4-FFF2-40B4-BE49-F238E27FC236}">
                <a16:creationId xmlns:a16="http://schemas.microsoft.com/office/drawing/2014/main" id="{3E802207-90E5-4C7E-8B92-6139B23D276A}"/>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3647118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50429-3582-4DD6-BB00-881B0033CF6F}"/>
              </a:ext>
            </a:extLst>
          </p:cNvPr>
          <p:cNvSpPr>
            <a:spLocks noGrp="1"/>
          </p:cNvSpPr>
          <p:nvPr>
            <p:ph type="title"/>
          </p:nvPr>
        </p:nvSpPr>
        <p:spPr>
          <a:xfrm>
            <a:off x="646111" y="452718"/>
            <a:ext cx="9404723" cy="852299"/>
          </a:xfrm>
        </p:spPr>
        <p:txBody>
          <a:bodyPr/>
          <a:lstStyle/>
          <a:p>
            <a:pPr algn="ctr"/>
            <a:r>
              <a:rPr lang="it-IT" b="1" dirty="0">
                <a:solidFill>
                  <a:srgbClr val="FF0000"/>
                </a:solidFill>
              </a:rPr>
              <a:t>VALUTARE SIGNIFICA:</a:t>
            </a:r>
          </a:p>
        </p:txBody>
      </p:sp>
      <p:sp>
        <p:nvSpPr>
          <p:cNvPr id="3" name="Segnaposto contenuto 2">
            <a:extLst>
              <a:ext uri="{FF2B5EF4-FFF2-40B4-BE49-F238E27FC236}">
                <a16:creationId xmlns:a16="http://schemas.microsoft.com/office/drawing/2014/main" id="{6DD9646F-B4BA-4B81-B565-BD1CCDD83378}"/>
              </a:ext>
            </a:extLst>
          </p:cNvPr>
          <p:cNvSpPr>
            <a:spLocks noGrp="1"/>
          </p:cNvSpPr>
          <p:nvPr>
            <p:ph idx="1"/>
          </p:nvPr>
        </p:nvSpPr>
        <p:spPr>
          <a:xfrm>
            <a:off x="1103312" y="1473694"/>
            <a:ext cx="8946541" cy="4774706"/>
          </a:xfrm>
        </p:spPr>
        <p:txBody>
          <a:bodyPr anchor="ctr">
            <a:normAutofit/>
          </a:bodyPr>
          <a:lstStyle/>
          <a:p>
            <a:r>
              <a:rPr lang="it-IT" sz="2400" dirty="0"/>
              <a:t>ATTRIBUIRE O DICHIARARE IL VALORE DI QUALCOSA, SIGNIFICA VALORIZZARE QUALCOSA IN FUNZIONE DI UNO SCOPO</a:t>
            </a:r>
          </a:p>
          <a:p>
            <a:endParaRPr lang="it-IT" sz="2400" dirty="0"/>
          </a:p>
          <a:p>
            <a:r>
              <a:rPr lang="it-IT" sz="2400" dirty="0"/>
              <a:t>VALUTARE NELLA SCUOLA E’ INDIVIDUAZIONE E RICERCA DI CIO’ CHE HA VALORE (NEGLI APPRENDIMENTI, NEGLI INSEGNAMENTI, NELL’ISTUZIONE) PER LA FORMAZIONE DELLA PERSONA (scopo)</a:t>
            </a:r>
          </a:p>
          <a:p>
            <a:endParaRPr lang="it-IT" sz="2400" dirty="0"/>
          </a:p>
          <a:p>
            <a:r>
              <a:rPr lang="it-IT" sz="2400" dirty="0"/>
              <a:t>QUANDO SI VALUTA SI ATTRIBUISCE SENSO E VALORE AD UN DETERMINATO PROCESSO EDUCATIVO</a:t>
            </a:r>
          </a:p>
        </p:txBody>
      </p:sp>
    </p:spTree>
    <p:extLst>
      <p:ext uri="{BB962C8B-B14F-4D97-AF65-F5344CB8AC3E}">
        <p14:creationId xmlns:p14="http://schemas.microsoft.com/office/powerpoint/2010/main" val="157626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24794-C219-4559-9213-AD1FE316FF4C}"/>
              </a:ext>
            </a:extLst>
          </p:cNvPr>
          <p:cNvSpPr>
            <a:spLocks noGrp="1"/>
          </p:cNvSpPr>
          <p:nvPr>
            <p:ph type="title"/>
          </p:nvPr>
        </p:nvSpPr>
        <p:spPr>
          <a:xfrm>
            <a:off x="646111" y="452718"/>
            <a:ext cx="9404723" cy="1242917"/>
          </a:xfrm>
        </p:spPr>
        <p:txBody>
          <a:bodyPr/>
          <a:lstStyle/>
          <a:p>
            <a:pPr algn="ctr"/>
            <a:r>
              <a:rPr lang="it-IT" b="1" dirty="0">
                <a:solidFill>
                  <a:srgbClr val="FF0000"/>
                </a:solidFill>
              </a:rPr>
              <a:t>L’ATTIVITA’ VALUTATIVA DEVE CONSIDERARSI:</a:t>
            </a:r>
          </a:p>
        </p:txBody>
      </p:sp>
      <p:sp>
        <p:nvSpPr>
          <p:cNvPr id="3" name="Segnaposto contenuto 2">
            <a:extLst>
              <a:ext uri="{FF2B5EF4-FFF2-40B4-BE49-F238E27FC236}">
                <a16:creationId xmlns:a16="http://schemas.microsoft.com/office/drawing/2014/main" id="{445D6AD1-ADEB-4B12-9A79-6449E8E94EDE}"/>
              </a:ext>
            </a:extLst>
          </p:cNvPr>
          <p:cNvSpPr>
            <a:spLocks noGrp="1"/>
          </p:cNvSpPr>
          <p:nvPr>
            <p:ph idx="1"/>
          </p:nvPr>
        </p:nvSpPr>
        <p:spPr/>
        <p:txBody>
          <a:bodyPr anchor="ctr">
            <a:normAutofit/>
          </a:bodyPr>
          <a:lstStyle/>
          <a:p>
            <a:r>
              <a:rPr lang="it-IT" sz="2400" b="1" dirty="0">
                <a:solidFill>
                  <a:srgbClr val="FF0000"/>
                </a:solidFill>
              </a:rPr>
              <a:t>PRODUTTIVA</a:t>
            </a:r>
            <a:r>
              <a:rPr lang="it-IT" sz="2400" dirty="0"/>
              <a:t>: deve produrre qualcosa di nuovo in funzione al cambiamento, alla crescita</a:t>
            </a:r>
          </a:p>
          <a:p>
            <a:r>
              <a:rPr lang="it-IT" sz="2400" b="1" dirty="0">
                <a:solidFill>
                  <a:srgbClr val="FF0000"/>
                </a:solidFill>
              </a:rPr>
              <a:t>COMPARATIVA</a:t>
            </a:r>
            <a:r>
              <a:rPr lang="it-IT" sz="2400" dirty="0"/>
              <a:t>: è sempre frutto di confronto tra due o più entità</a:t>
            </a:r>
          </a:p>
          <a:p>
            <a:r>
              <a:rPr lang="it-IT" sz="2400" b="1" dirty="0">
                <a:solidFill>
                  <a:srgbClr val="FF0000"/>
                </a:solidFill>
              </a:rPr>
              <a:t>CRITICA</a:t>
            </a:r>
            <a:r>
              <a:rPr lang="it-IT" sz="2400" dirty="0"/>
              <a:t>: è ricerca critica che confuta e conferma, per decidere e agire</a:t>
            </a:r>
          </a:p>
          <a:p>
            <a:r>
              <a:rPr lang="it-IT" sz="2400" b="1" dirty="0">
                <a:solidFill>
                  <a:srgbClr val="FF0000"/>
                </a:solidFill>
              </a:rPr>
              <a:t>ERMENEUTICA</a:t>
            </a:r>
            <a:r>
              <a:rPr lang="it-IT" sz="2400" dirty="0"/>
              <a:t>: è interpretazione delle azioni messe in campo nella scuola sia dagli studenti sia dai docenti.</a:t>
            </a:r>
          </a:p>
          <a:p>
            <a:endParaRPr lang="it-IT" dirty="0"/>
          </a:p>
        </p:txBody>
      </p:sp>
    </p:spTree>
    <p:extLst>
      <p:ext uri="{BB962C8B-B14F-4D97-AF65-F5344CB8AC3E}">
        <p14:creationId xmlns:p14="http://schemas.microsoft.com/office/powerpoint/2010/main" val="105214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0802F5-53C9-430A-A096-8B21F9EFCD9E}"/>
              </a:ext>
            </a:extLst>
          </p:cNvPr>
          <p:cNvSpPr>
            <a:spLocks noGrp="1"/>
          </p:cNvSpPr>
          <p:nvPr>
            <p:ph type="title"/>
          </p:nvPr>
        </p:nvSpPr>
        <p:spPr/>
        <p:txBody>
          <a:bodyPr/>
          <a:lstStyle/>
          <a:p>
            <a:pPr algn="ctr"/>
            <a:r>
              <a:rPr lang="it-IT" b="1" dirty="0">
                <a:solidFill>
                  <a:srgbClr val="FF0000"/>
                </a:solidFill>
              </a:rPr>
              <a:t>L’ATTIVITA’ VALUTATIVA DEVE CONSIDERARSI:</a:t>
            </a:r>
            <a:endParaRPr lang="it-IT" dirty="0"/>
          </a:p>
        </p:txBody>
      </p:sp>
      <p:sp>
        <p:nvSpPr>
          <p:cNvPr id="3" name="Segnaposto contenuto 2">
            <a:extLst>
              <a:ext uri="{FF2B5EF4-FFF2-40B4-BE49-F238E27FC236}">
                <a16:creationId xmlns:a16="http://schemas.microsoft.com/office/drawing/2014/main" id="{B47A14FE-6A2E-4529-ABD4-2F8DBB310833}"/>
              </a:ext>
            </a:extLst>
          </p:cNvPr>
          <p:cNvSpPr>
            <a:spLocks noGrp="1"/>
          </p:cNvSpPr>
          <p:nvPr>
            <p:ph idx="1"/>
          </p:nvPr>
        </p:nvSpPr>
        <p:spPr>
          <a:xfrm>
            <a:off x="1103312" y="1853248"/>
            <a:ext cx="8946541" cy="4395151"/>
          </a:xfrm>
        </p:spPr>
        <p:txBody>
          <a:bodyPr/>
          <a:lstStyle/>
          <a:p>
            <a:r>
              <a:rPr lang="it-IT" sz="2400" b="1" dirty="0">
                <a:solidFill>
                  <a:srgbClr val="FF0000"/>
                </a:solidFill>
              </a:rPr>
              <a:t>SCIENTIFICA</a:t>
            </a:r>
            <a:r>
              <a:rPr lang="it-IT" sz="2400" dirty="0"/>
              <a:t>: La valutazione non è mai definitiva e assoluta, l’incertezza è sempre presente, pertanto necessario atteggiamento scientifico;</a:t>
            </a:r>
          </a:p>
          <a:p>
            <a:r>
              <a:rPr lang="it-IT" sz="2400" b="1" dirty="0">
                <a:solidFill>
                  <a:srgbClr val="FF0000"/>
                </a:solidFill>
              </a:rPr>
              <a:t>EQUILIBRATA</a:t>
            </a:r>
            <a:r>
              <a:rPr lang="it-IT" sz="2400" dirty="0"/>
              <a:t>: no all’eccesso valutativo, no all’assenza di valutazione, sì ad una valutazione dosata e calibrata sui nodi concettuali (competenze, conoscenze, principi, teorie, modelli) e sulle connessioni dinamiche tra quei nodi che si considerano cruciali per lo sviluppo della persona (processi, procedure, relazioni).</a:t>
            </a:r>
          </a:p>
          <a:p>
            <a:r>
              <a:rPr lang="it-IT" sz="2400" b="1" dirty="0">
                <a:solidFill>
                  <a:srgbClr val="FF0000"/>
                </a:solidFill>
              </a:rPr>
              <a:t>TRIANGOLATA</a:t>
            </a:r>
            <a:r>
              <a:rPr lang="it-IT" sz="2400" dirty="0"/>
              <a:t>: la valutazione deve essere fatta in team, plurale e condivisa (l’individualismo produce errori)</a:t>
            </a:r>
          </a:p>
          <a:p>
            <a:endParaRPr lang="it-IT" dirty="0"/>
          </a:p>
        </p:txBody>
      </p:sp>
    </p:spTree>
    <p:extLst>
      <p:ext uri="{BB962C8B-B14F-4D97-AF65-F5344CB8AC3E}">
        <p14:creationId xmlns:p14="http://schemas.microsoft.com/office/powerpoint/2010/main" val="182608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8C2883-9EF4-44E3-A1B9-512EEFE27BC3}"/>
              </a:ext>
            </a:extLst>
          </p:cNvPr>
          <p:cNvSpPr>
            <a:spLocks noGrp="1"/>
          </p:cNvSpPr>
          <p:nvPr>
            <p:ph type="title"/>
          </p:nvPr>
        </p:nvSpPr>
        <p:spPr>
          <a:xfrm>
            <a:off x="646111" y="452718"/>
            <a:ext cx="9404723" cy="852299"/>
          </a:xfrm>
        </p:spPr>
        <p:txBody>
          <a:bodyPr/>
          <a:lstStyle/>
          <a:p>
            <a:pPr algn="ctr"/>
            <a:r>
              <a:rPr lang="it-IT" b="1" dirty="0">
                <a:solidFill>
                  <a:srgbClr val="FF0000"/>
                </a:solidFill>
              </a:rPr>
              <a:t>FUNZIONI DELLA VALUTAZIONE</a:t>
            </a:r>
          </a:p>
        </p:txBody>
      </p:sp>
      <p:sp>
        <p:nvSpPr>
          <p:cNvPr id="3" name="Segnaposto contenuto 2">
            <a:extLst>
              <a:ext uri="{FF2B5EF4-FFF2-40B4-BE49-F238E27FC236}">
                <a16:creationId xmlns:a16="http://schemas.microsoft.com/office/drawing/2014/main" id="{41FDE548-2AFC-4447-BA0F-A67F3307B0E0}"/>
              </a:ext>
            </a:extLst>
          </p:cNvPr>
          <p:cNvSpPr>
            <a:spLocks noGrp="1"/>
          </p:cNvSpPr>
          <p:nvPr>
            <p:ph idx="1"/>
          </p:nvPr>
        </p:nvSpPr>
        <p:spPr>
          <a:xfrm>
            <a:off x="1103312" y="1518082"/>
            <a:ext cx="8946541" cy="4730317"/>
          </a:xfrm>
        </p:spPr>
        <p:txBody>
          <a:bodyPr anchor="ctr">
            <a:normAutofit/>
          </a:bodyPr>
          <a:lstStyle/>
          <a:p>
            <a:r>
              <a:rPr lang="it-IT" sz="2400" b="1" dirty="0">
                <a:solidFill>
                  <a:srgbClr val="FF0000"/>
                </a:solidFill>
              </a:rPr>
              <a:t>REGOLATIVA</a:t>
            </a:r>
            <a:r>
              <a:rPr lang="it-IT" sz="2400" dirty="0"/>
              <a:t>: si valuta per regolare i percorsi, I CURRICOLI, GLI APPRENDIMENTI,  LE DECISIONI DIDATTICHE</a:t>
            </a:r>
          </a:p>
          <a:p>
            <a:r>
              <a:rPr lang="it-IT" sz="2400" b="1" dirty="0">
                <a:solidFill>
                  <a:srgbClr val="FF0000"/>
                </a:solidFill>
              </a:rPr>
              <a:t>MIGLIORATIVA</a:t>
            </a:r>
            <a:r>
              <a:rPr lang="it-IT" sz="2400" dirty="0"/>
              <a:t>: si valuta per migliorare l’offerta formativa della scuola, non solo per controllare il suo funzionamento.</a:t>
            </a:r>
          </a:p>
          <a:p>
            <a:pPr lvl="2"/>
            <a:r>
              <a:rPr lang="it-IT" sz="2000" b="1" dirty="0">
                <a:solidFill>
                  <a:srgbClr val="FF0000"/>
                </a:solidFill>
              </a:rPr>
              <a:t>IL MIGLIORAMENTO</a:t>
            </a:r>
            <a:r>
              <a:rPr lang="it-IT" sz="2000" dirty="0"/>
              <a:t>: deriva dalla valutazione interna, autocontrollo riflessivo di docenti e allievi</a:t>
            </a:r>
          </a:p>
          <a:p>
            <a:pPr lvl="2"/>
            <a:r>
              <a:rPr lang="it-IT" sz="2000" b="1" dirty="0">
                <a:solidFill>
                  <a:srgbClr val="FF0000"/>
                </a:solidFill>
              </a:rPr>
              <a:t>IL CONTROLLO</a:t>
            </a:r>
            <a:r>
              <a:rPr lang="it-IT" sz="2000" dirty="0"/>
              <a:t>: deriva da valutazione esterna (Invalsi)</a:t>
            </a:r>
          </a:p>
        </p:txBody>
      </p:sp>
    </p:spTree>
    <p:extLst>
      <p:ext uri="{BB962C8B-B14F-4D97-AF65-F5344CB8AC3E}">
        <p14:creationId xmlns:p14="http://schemas.microsoft.com/office/powerpoint/2010/main" val="263329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1223682"/>
          </a:xfrm>
        </p:spPr>
        <p:txBody>
          <a:bodyPr/>
          <a:lstStyle/>
          <a:p>
            <a:r>
              <a:rPr lang="it-IT" sz="3200" b="1" dirty="0">
                <a:solidFill>
                  <a:srgbClr val="FF0000"/>
                </a:solidFill>
              </a:rPr>
              <a:t>VALUTARE = RICONOSCERE IL VALORE DEL PROGETTO DIDATTICO</a:t>
            </a:r>
          </a:p>
        </p:txBody>
      </p:sp>
      <p:sp>
        <p:nvSpPr>
          <p:cNvPr id="3" name="Segnaposto contenuto 2"/>
          <p:cNvSpPr>
            <a:spLocks noGrp="1"/>
          </p:cNvSpPr>
          <p:nvPr>
            <p:ph idx="1"/>
          </p:nvPr>
        </p:nvSpPr>
        <p:spPr>
          <a:xfrm>
            <a:off x="1103312" y="1676400"/>
            <a:ext cx="8946541" cy="4571999"/>
          </a:xfrm>
        </p:spPr>
        <p:txBody>
          <a:bodyPr>
            <a:normAutofit/>
          </a:bodyPr>
          <a:lstStyle/>
          <a:p>
            <a:r>
              <a:rPr lang="it-IT" dirty="0"/>
              <a:t>LA VALUTAZIONE </a:t>
            </a:r>
          </a:p>
          <a:p>
            <a:pPr lvl="1"/>
            <a:r>
              <a:rPr lang="it-IT" sz="2000" dirty="0"/>
              <a:t>mira a riconoscere il valore del progetto formativo ed educativo</a:t>
            </a:r>
          </a:p>
          <a:p>
            <a:pPr lvl="1"/>
            <a:r>
              <a:rPr lang="it-IT" sz="2000" dirty="0"/>
              <a:t>Mira a comprendere ciò che ha SENSO, SIGNIFICATO, IMPORTANZA nelle trasformazioni formative progettate</a:t>
            </a:r>
          </a:p>
          <a:p>
            <a:pPr lvl="2"/>
            <a:r>
              <a:rPr lang="it-IT" sz="2000" dirty="0"/>
              <a:t>SENSO (valore personale, emotivo, motivazionale, relazionale)</a:t>
            </a:r>
          </a:p>
          <a:p>
            <a:pPr lvl="2"/>
            <a:r>
              <a:rPr lang="it-IT" sz="2000" dirty="0"/>
              <a:t>SIGNIFICATO ( riguarda la connessione con le conoscenze o competenze pregresse)</a:t>
            </a:r>
          </a:p>
          <a:p>
            <a:pPr lvl="2"/>
            <a:r>
              <a:rPr lang="it-IT" sz="2000" dirty="0"/>
              <a:t>IMPORTANZA (riguarda il valore epistemico, disciplinare dell’argomento</a:t>
            </a:r>
          </a:p>
          <a:p>
            <a:pPr marL="0" lvl="2" indent="0"/>
            <a:r>
              <a:rPr lang="it-IT" sz="1400" dirty="0"/>
              <a:t>Es.: «I promessi sposi» sono il miglior romanzo storico-popolare, fondamentale la lettura critica alle superiori (Importanza); per un adolescente I P.S sono lettura funzionale all’apprendimento dell’educazione linguistica  e letteraria (Significato); il miglior modo per avvicinare Mario, studente liceale, alla lettura «alta», al piacere dell’incontro con l’autore…è rappresentato dai PS (Senso</a:t>
            </a:r>
            <a:r>
              <a:rPr lang="it-IT" dirty="0"/>
              <a:t>).</a:t>
            </a:r>
          </a:p>
        </p:txBody>
      </p:sp>
    </p:spTree>
    <p:extLst>
      <p:ext uri="{BB962C8B-B14F-4D97-AF65-F5344CB8AC3E}">
        <p14:creationId xmlns:p14="http://schemas.microsoft.com/office/powerpoint/2010/main" val="358135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1D16E2-799E-48EA-8703-04C19B4D7C7D}"/>
              </a:ext>
            </a:extLst>
          </p:cNvPr>
          <p:cNvSpPr>
            <a:spLocks noGrp="1"/>
          </p:cNvSpPr>
          <p:nvPr>
            <p:ph type="title"/>
          </p:nvPr>
        </p:nvSpPr>
        <p:spPr>
          <a:xfrm>
            <a:off x="646111" y="452718"/>
            <a:ext cx="9404723" cy="807911"/>
          </a:xfrm>
        </p:spPr>
        <p:txBody>
          <a:bodyPr/>
          <a:lstStyle/>
          <a:p>
            <a:pPr algn="ctr"/>
            <a:r>
              <a:rPr lang="it-IT" b="1" dirty="0">
                <a:solidFill>
                  <a:srgbClr val="FF0000"/>
                </a:solidFill>
              </a:rPr>
              <a:t>PREMESSA</a:t>
            </a:r>
          </a:p>
        </p:txBody>
      </p:sp>
      <p:sp>
        <p:nvSpPr>
          <p:cNvPr id="3" name="Segnaposto contenuto 2">
            <a:extLst>
              <a:ext uri="{FF2B5EF4-FFF2-40B4-BE49-F238E27FC236}">
                <a16:creationId xmlns:a16="http://schemas.microsoft.com/office/drawing/2014/main" id="{D40BDE15-AD52-48FD-BE4F-7E185B94006A}"/>
              </a:ext>
            </a:extLst>
          </p:cNvPr>
          <p:cNvSpPr>
            <a:spLocks noGrp="1"/>
          </p:cNvSpPr>
          <p:nvPr>
            <p:ph idx="1"/>
          </p:nvPr>
        </p:nvSpPr>
        <p:spPr>
          <a:xfrm>
            <a:off x="1103312" y="1393794"/>
            <a:ext cx="8946541" cy="4854605"/>
          </a:xfrm>
        </p:spPr>
        <p:txBody>
          <a:bodyPr anchor="ctr">
            <a:normAutofit/>
          </a:bodyPr>
          <a:lstStyle/>
          <a:p>
            <a:r>
              <a:rPr lang="it-IT" sz="2400" dirty="0"/>
              <a:t>La valutazione genera conflitti con studenti e genitori se non si condividono i criteri;</a:t>
            </a:r>
          </a:p>
          <a:p>
            <a:r>
              <a:rPr lang="it-IT" sz="2400" dirty="0"/>
              <a:t>Ciò minaccia la relazione educativa docente studente e il controllo della classe e la sua gestione;</a:t>
            </a:r>
          </a:p>
          <a:p>
            <a:r>
              <a:rPr lang="it-IT" sz="2400" dirty="0"/>
              <a:t>La valutazione non coincide con la misurazione di una prestazione, ma è interpretazione complessa di fattori emotivi, relazionali, contestuali;</a:t>
            </a:r>
          </a:p>
          <a:p>
            <a:r>
              <a:rPr lang="it-IT" sz="2400" dirty="0"/>
              <a:t>La valutazione è sempre bifronte: un insuccesso nell’apprendimento dei nostri studenti segnala un problema del processo di insegnamento; è scorretto escludere questa possibilità.</a:t>
            </a:r>
          </a:p>
        </p:txBody>
      </p:sp>
    </p:spTree>
    <p:extLst>
      <p:ext uri="{BB962C8B-B14F-4D97-AF65-F5344CB8AC3E}">
        <p14:creationId xmlns:p14="http://schemas.microsoft.com/office/powerpoint/2010/main" val="37104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819FDE-E669-4E31-85E7-28A0F45EA7CF}"/>
              </a:ext>
            </a:extLst>
          </p:cNvPr>
          <p:cNvSpPr>
            <a:spLocks noGrp="1"/>
          </p:cNvSpPr>
          <p:nvPr>
            <p:ph type="title"/>
          </p:nvPr>
        </p:nvSpPr>
        <p:spPr/>
        <p:txBody>
          <a:bodyPr/>
          <a:lstStyle/>
          <a:p>
            <a:pPr algn="ctr"/>
            <a:r>
              <a:rPr lang="it-IT" b="1" dirty="0">
                <a:solidFill>
                  <a:srgbClr val="FF0000"/>
                </a:solidFill>
              </a:rPr>
              <a:t>LA VALUTAZIONE E’ ECOLOGICA QUANDO:</a:t>
            </a:r>
          </a:p>
        </p:txBody>
      </p:sp>
      <p:sp>
        <p:nvSpPr>
          <p:cNvPr id="3" name="Segnaposto contenuto 2">
            <a:extLst>
              <a:ext uri="{FF2B5EF4-FFF2-40B4-BE49-F238E27FC236}">
                <a16:creationId xmlns:a16="http://schemas.microsoft.com/office/drawing/2014/main" id="{9B4B05A0-ABEC-4DE1-805E-388A495CEE46}"/>
              </a:ext>
            </a:extLst>
          </p:cNvPr>
          <p:cNvSpPr>
            <a:spLocks noGrp="1"/>
          </p:cNvSpPr>
          <p:nvPr>
            <p:ph idx="1"/>
          </p:nvPr>
        </p:nvSpPr>
        <p:spPr>
          <a:xfrm>
            <a:off x="1103312" y="2052918"/>
            <a:ext cx="8946541" cy="4525435"/>
          </a:xfrm>
        </p:spPr>
        <p:txBody>
          <a:bodyPr>
            <a:normAutofit fontScale="92500" lnSpcReduction="10000"/>
          </a:bodyPr>
          <a:lstStyle/>
          <a:p>
            <a:r>
              <a:rPr lang="it-IT" sz="2400" dirty="0"/>
              <a:t>TUTTE LE PERSONE SONO:</a:t>
            </a:r>
          </a:p>
          <a:p>
            <a:pPr lvl="1"/>
            <a:r>
              <a:rPr lang="it-IT" sz="2200" dirty="0"/>
              <a:t> SOGGETTI E NON OGGETTI DI VALUTAZIONE:</a:t>
            </a:r>
          </a:p>
          <a:p>
            <a:r>
              <a:rPr lang="it-IT" sz="2400" dirty="0"/>
              <a:t>QUINDI:</a:t>
            </a:r>
          </a:p>
          <a:p>
            <a:pPr lvl="1"/>
            <a:r>
              <a:rPr lang="it-IT" sz="2200" dirty="0"/>
              <a:t>NON SI VALUTANO LE PERSONE-INSEGNANTI, LE PERSONE-STUDENTI, LE PERSONE-DIRIGENTI, MA I LORO COMPORTAMENTI E I RISULTATI, LE COMPETENZE E LE ABILITA’, LE PRESTAZIONI, IL PERCORSO, IL PROFITTO.</a:t>
            </a:r>
          </a:p>
          <a:p>
            <a:r>
              <a:rPr lang="it-IT" sz="2400" dirty="0"/>
              <a:t>INOLTRE:</a:t>
            </a:r>
          </a:p>
          <a:p>
            <a:pPr lvl="1"/>
            <a:r>
              <a:rPr lang="it-IT" sz="2400" dirty="0"/>
              <a:t>LA VALUTAZIONE NON RIGUARDA SOLO L’ALLIEVO, MA TUTTI COLORO CHE LAVORANO NELLA SCUOLA.</a:t>
            </a:r>
          </a:p>
          <a:p>
            <a:pPr lvl="1"/>
            <a:r>
              <a:rPr lang="it-IT" sz="2400" dirty="0"/>
              <a:t>LA VALUTAZIONE E’ PARTECIPATA A TUTTI GLI ATTORI, NON SUBITA.</a:t>
            </a:r>
          </a:p>
          <a:p>
            <a:pPr marL="457200" lvl="1" indent="0">
              <a:buNone/>
            </a:pPr>
            <a:endParaRPr lang="it-IT" dirty="0"/>
          </a:p>
          <a:p>
            <a:pPr lvl="2"/>
            <a:endParaRPr lang="it-IT" dirty="0"/>
          </a:p>
        </p:txBody>
      </p:sp>
    </p:spTree>
    <p:extLst>
      <p:ext uri="{BB962C8B-B14F-4D97-AF65-F5344CB8AC3E}">
        <p14:creationId xmlns:p14="http://schemas.microsoft.com/office/powerpoint/2010/main" val="3400859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FF0000"/>
                </a:solidFill>
              </a:rPr>
              <a:t>OSSERVAZIONE</a:t>
            </a:r>
            <a:r>
              <a:rPr lang="it-IT" dirty="0"/>
              <a:t>: BASE DELLA VALUTAZIONE</a:t>
            </a:r>
          </a:p>
        </p:txBody>
      </p:sp>
      <p:sp>
        <p:nvSpPr>
          <p:cNvPr id="7" name="Segnaposto contenuto 6"/>
          <p:cNvSpPr>
            <a:spLocks noGrp="1"/>
          </p:cNvSpPr>
          <p:nvPr>
            <p:ph idx="1"/>
          </p:nvPr>
        </p:nvSpPr>
        <p:spPr>
          <a:xfrm>
            <a:off x="1103312" y="2052918"/>
            <a:ext cx="8946541" cy="4466415"/>
          </a:xfrm>
        </p:spPr>
        <p:txBody>
          <a:bodyPr>
            <a:normAutofit lnSpcReduction="10000"/>
          </a:bodyPr>
          <a:lstStyle/>
          <a:p>
            <a:r>
              <a:rPr lang="it-IT" dirty="0"/>
              <a:t>Osservo: CHE COSA?</a:t>
            </a:r>
          </a:p>
          <a:p>
            <a:r>
              <a:rPr lang="it-IT" dirty="0"/>
              <a:t>Osservo: PERCHE’? A QUALE SCOPO?</a:t>
            </a:r>
          </a:p>
          <a:p>
            <a:endParaRPr lang="it-IT" dirty="0"/>
          </a:p>
          <a:p>
            <a:r>
              <a:rPr lang="it-IT" dirty="0"/>
              <a:t>SI OSSERVA </a:t>
            </a:r>
            <a:r>
              <a:rPr lang="it-IT" u="sng" dirty="0"/>
              <a:t>PER VALUTARE</a:t>
            </a:r>
          </a:p>
          <a:p>
            <a:r>
              <a:rPr lang="it-IT" dirty="0"/>
              <a:t>SI VALUTA </a:t>
            </a:r>
            <a:r>
              <a:rPr lang="it-IT" u="sng" dirty="0"/>
              <a:t>PER DECIDERE</a:t>
            </a:r>
          </a:p>
          <a:p>
            <a:r>
              <a:rPr lang="it-IT" dirty="0"/>
              <a:t>SI DECIDE </a:t>
            </a:r>
            <a:r>
              <a:rPr lang="it-IT" u="sng" dirty="0"/>
              <a:t>PER AGIRE</a:t>
            </a:r>
          </a:p>
          <a:p>
            <a:endParaRPr lang="it-IT" u="sng" dirty="0"/>
          </a:p>
          <a:p>
            <a:r>
              <a:rPr lang="it-IT" dirty="0"/>
              <a:t>PER OSSERVARE:</a:t>
            </a:r>
          </a:p>
          <a:p>
            <a:r>
              <a:rPr lang="it-IT" dirty="0"/>
              <a:t>MI DEVO DOTARE DI </a:t>
            </a:r>
            <a:r>
              <a:rPr lang="it-IT" u="sng" dirty="0"/>
              <a:t>ORGANIZZATORI DELL’OSSERVAZIONE PER:</a:t>
            </a:r>
          </a:p>
          <a:p>
            <a:pPr lvl="1"/>
            <a:r>
              <a:rPr lang="it-IT" u="sng" dirty="0"/>
              <a:t>SELEZIONARE GLI ELEMENTI CHE RITENGO SALIENTI ALLA COMPRENSIONE DEL PROCESSO CHE STO VALUTANDO</a:t>
            </a:r>
          </a:p>
        </p:txBody>
      </p:sp>
    </p:spTree>
    <p:extLst>
      <p:ext uri="{BB962C8B-B14F-4D97-AF65-F5344CB8AC3E}">
        <p14:creationId xmlns:p14="http://schemas.microsoft.com/office/powerpoint/2010/main" val="1124293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1340571"/>
          </a:xfrm>
        </p:spPr>
        <p:txBody>
          <a:bodyPr/>
          <a:lstStyle/>
          <a:p>
            <a:pPr algn="ctr"/>
            <a:r>
              <a:rPr lang="it-IT" b="1" dirty="0">
                <a:solidFill>
                  <a:srgbClr val="FF0000"/>
                </a:solidFill>
              </a:rPr>
              <a:t>MODALITA’ VALUTATIVE BASATE SULL’OSSERVAZIONE</a:t>
            </a:r>
          </a:p>
        </p:txBody>
      </p:sp>
      <p:sp>
        <p:nvSpPr>
          <p:cNvPr id="3" name="Segnaposto testo 2"/>
          <p:cNvSpPr>
            <a:spLocks noGrp="1"/>
          </p:cNvSpPr>
          <p:nvPr>
            <p:ph type="body" idx="1"/>
          </p:nvPr>
        </p:nvSpPr>
        <p:spPr>
          <a:xfrm>
            <a:off x="1103313" y="2008902"/>
            <a:ext cx="4396338" cy="601133"/>
          </a:xfrm>
        </p:spPr>
        <p:txBody>
          <a:bodyPr/>
          <a:lstStyle/>
          <a:p>
            <a:r>
              <a:rPr lang="it-IT" dirty="0"/>
              <a:t>OSSERVAZIONE SISTEMATICA</a:t>
            </a:r>
          </a:p>
        </p:txBody>
      </p:sp>
      <p:sp>
        <p:nvSpPr>
          <p:cNvPr id="4" name="Segnaposto contenuto 3"/>
          <p:cNvSpPr>
            <a:spLocks noGrp="1"/>
          </p:cNvSpPr>
          <p:nvPr>
            <p:ph sz="half" idx="2"/>
          </p:nvPr>
        </p:nvSpPr>
        <p:spPr>
          <a:xfrm>
            <a:off x="1103312" y="2965142"/>
            <a:ext cx="4396339" cy="3291196"/>
          </a:xfrm>
        </p:spPr>
        <p:txBody>
          <a:bodyPr>
            <a:normAutofit lnSpcReduction="10000"/>
          </a:bodyPr>
          <a:lstStyle/>
          <a:p>
            <a:r>
              <a:rPr lang="it-IT" sz="2400" dirty="0"/>
              <a:t>Osserva e misura conoscenze e abilità</a:t>
            </a:r>
          </a:p>
          <a:p>
            <a:r>
              <a:rPr lang="it-IT" sz="2400" dirty="0"/>
              <a:t>È pertinente</a:t>
            </a:r>
          </a:p>
          <a:p>
            <a:r>
              <a:rPr lang="it-IT" sz="2400" dirty="0"/>
              <a:t>È valida</a:t>
            </a:r>
          </a:p>
          <a:p>
            <a:r>
              <a:rPr lang="it-IT" sz="2400" dirty="0"/>
              <a:t>È affidabile</a:t>
            </a:r>
          </a:p>
          <a:p>
            <a:r>
              <a:rPr lang="it-IT" sz="2400" dirty="0"/>
              <a:t>È trasferibile</a:t>
            </a:r>
          </a:p>
        </p:txBody>
      </p:sp>
      <p:sp>
        <p:nvSpPr>
          <p:cNvPr id="5" name="Segnaposto testo 4"/>
          <p:cNvSpPr>
            <a:spLocks noGrp="1"/>
          </p:cNvSpPr>
          <p:nvPr>
            <p:ph type="body" sz="quarter" idx="3"/>
          </p:nvPr>
        </p:nvSpPr>
        <p:spPr>
          <a:xfrm>
            <a:off x="5654494" y="2008902"/>
            <a:ext cx="4396339" cy="601133"/>
          </a:xfrm>
        </p:spPr>
        <p:txBody>
          <a:bodyPr/>
          <a:lstStyle/>
          <a:p>
            <a:r>
              <a:rPr lang="it-IT" sz="2300" dirty="0"/>
              <a:t>OSSERVAZIONE ESPERIENZIALE</a:t>
            </a:r>
          </a:p>
        </p:txBody>
      </p:sp>
      <p:sp>
        <p:nvSpPr>
          <p:cNvPr id="6" name="Segnaposto contenuto 5"/>
          <p:cNvSpPr>
            <a:spLocks noGrp="1"/>
          </p:cNvSpPr>
          <p:nvPr>
            <p:ph sz="quarter" idx="4"/>
          </p:nvPr>
        </p:nvSpPr>
        <p:spPr>
          <a:xfrm>
            <a:off x="5654495" y="2752078"/>
            <a:ext cx="4396339" cy="3504260"/>
          </a:xfrm>
        </p:spPr>
        <p:txBody>
          <a:bodyPr>
            <a:normAutofit lnSpcReduction="10000"/>
          </a:bodyPr>
          <a:lstStyle/>
          <a:p>
            <a:r>
              <a:rPr lang="it-IT" sz="2000" dirty="0"/>
              <a:t>Osserva:</a:t>
            </a:r>
          </a:p>
          <a:p>
            <a:pPr lvl="1"/>
            <a:r>
              <a:rPr lang="it-IT" sz="2000" dirty="0"/>
              <a:t>comportamenti e atteggiamenti </a:t>
            </a:r>
          </a:p>
          <a:p>
            <a:pPr lvl="1"/>
            <a:r>
              <a:rPr lang="it-IT" sz="2000" dirty="0"/>
              <a:t>clima di classe</a:t>
            </a:r>
          </a:p>
          <a:p>
            <a:pPr lvl="1"/>
            <a:r>
              <a:rPr lang="it-IT" sz="2000" dirty="0"/>
              <a:t>L’imprevisto (ciò che esce dagli schemi: anche la sciocchezza sparata dell’alunno può essere rilevante nella valutazione complessiva)</a:t>
            </a:r>
          </a:p>
        </p:txBody>
      </p:sp>
    </p:spTree>
    <p:extLst>
      <p:ext uri="{BB962C8B-B14F-4D97-AF65-F5344CB8AC3E}">
        <p14:creationId xmlns:p14="http://schemas.microsoft.com/office/powerpoint/2010/main" val="3274167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46111" y="452718"/>
            <a:ext cx="9404723" cy="842682"/>
          </a:xfrm>
        </p:spPr>
        <p:txBody>
          <a:bodyPr/>
          <a:lstStyle/>
          <a:p>
            <a:r>
              <a:rPr lang="it-IT" b="1" dirty="0">
                <a:solidFill>
                  <a:srgbClr val="FF0000"/>
                </a:solidFill>
              </a:rPr>
              <a:t>VANTAGGI/LIMITI</a:t>
            </a:r>
          </a:p>
        </p:txBody>
      </p:sp>
      <p:sp>
        <p:nvSpPr>
          <p:cNvPr id="4" name="Segnaposto contenuto 3"/>
          <p:cNvSpPr>
            <a:spLocks noGrp="1"/>
          </p:cNvSpPr>
          <p:nvPr>
            <p:ph idx="1"/>
          </p:nvPr>
        </p:nvSpPr>
        <p:spPr>
          <a:xfrm>
            <a:off x="1103312" y="1388534"/>
            <a:ext cx="8946541" cy="5404152"/>
          </a:xfrm>
        </p:spPr>
        <p:txBody>
          <a:bodyPr/>
          <a:lstStyle/>
          <a:p>
            <a:r>
              <a:rPr lang="it-IT" sz="2400" b="1" dirty="0"/>
              <a:t>VANTAGG</a:t>
            </a:r>
            <a:r>
              <a:rPr lang="it-IT" sz="2400" dirty="0"/>
              <a:t>I:</a:t>
            </a:r>
          </a:p>
          <a:p>
            <a:pPr lvl="1"/>
            <a:r>
              <a:rPr lang="it-IT" sz="2000" dirty="0"/>
              <a:t>Sono prove oggettive</a:t>
            </a:r>
          </a:p>
          <a:p>
            <a:pPr lvl="1"/>
            <a:r>
              <a:rPr lang="it-IT" sz="2000" dirty="0"/>
              <a:t>La correzione è indipendente dal correttore</a:t>
            </a:r>
          </a:p>
          <a:p>
            <a:pPr lvl="1"/>
            <a:r>
              <a:rPr lang="it-IT" sz="2000" dirty="0"/>
              <a:t>La varietà degli item garantisce la misurazione di conoscenze e abilità</a:t>
            </a:r>
          </a:p>
          <a:p>
            <a:pPr lvl="1"/>
            <a:r>
              <a:rPr lang="it-IT" sz="2000" dirty="0"/>
              <a:t>Se costruiti come suggerito, la casualità delle risposte è limitata</a:t>
            </a:r>
          </a:p>
          <a:p>
            <a:pPr lvl="1"/>
            <a:r>
              <a:rPr lang="it-IT" sz="2000" dirty="0"/>
              <a:t>Per evitare la copiatura, fare due versioni della stessa prova</a:t>
            </a:r>
          </a:p>
          <a:p>
            <a:pPr lvl="1"/>
            <a:endParaRPr lang="it-IT" dirty="0"/>
          </a:p>
          <a:p>
            <a:pPr marL="0" lvl="1" indent="457200"/>
            <a:r>
              <a:rPr lang="it-IT" sz="2400" dirty="0"/>
              <a:t>LIMITI</a:t>
            </a:r>
          </a:p>
          <a:p>
            <a:pPr marL="400050" lvl="2" indent="457200"/>
            <a:r>
              <a:rPr lang="it-IT" sz="2000" dirty="0"/>
              <a:t>Verificano, </a:t>
            </a:r>
            <a:r>
              <a:rPr lang="it-IT" sz="2000" u="sng" dirty="0"/>
              <a:t>non valutano </a:t>
            </a:r>
            <a:r>
              <a:rPr lang="it-IT" sz="2000" dirty="0"/>
              <a:t>il farsi dell’apprendimento dell’allievo, come impara, come elabora, come produce nuove idee</a:t>
            </a:r>
            <a:r>
              <a:rPr lang="it-IT" dirty="0"/>
              <a:t>.</a:t>
            </a:r>
          </a:p>
          <a:p>
            <a:pPr marL="400050" lvl="2" indent="457200"/>
            <a:r>
              <a:rPr lang="it-IT" dirty="0"/>
              <a:t>IMPORTANTE QUINDI: molteplicità di strumenti valutativi (oggettivi, descrittivi, narrativi)</a:t>
            </a:r>
          </a:p>
          <a:p>
            <a:endParaRPr lang="it-IT" dirty="0"/>
          </a:p>
          <a:p>
            <a:endParaRPr lang="it-IT" dirty="0"/>
          </a:p>
        </p:txBody>
      </p:sp>
    </p:spTree>
    <p:extLst>
      <p:ext uri="{BB962C8B-B14F-4D97-AF65-F5344CB8AC3E}">
        <p14:creationId xmlns:p14="http://schemas.microsoft.com/office/powerpoint/2010/main" val="160924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heel(1)">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1)">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heel(1)">
                                      <p:cBhvr>
                                        <p:cTn id="37" dur="20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heel(1)">
                                      <p:cBhvr>
                                        <p:cTn id="42" dur="20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heel(1)">
                                      <p:cBhvr>
                                        <p:cTn id="47"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chor="ctr"/>
          <a:lstStyle/>
          <a:p>
            <a:pPr algn="ctr"/>
            <a:r>
              <a:rPr lang="it-IT" sz="1600" dirty="0"/>
              <a:t>Il materiale presentato è un compendio tratto da:</a:t>
            </a:r>
            <a:br>
              <a:rPr lang="it-IT" sz="1600" dirty="0"/>
            </a:br>
            <a:r>
              <a:rPr lang="it-IT" sz="1600" dirty="0"/>
              <a:t> F. </a:t>
            </a:r>
            <a:r>
              <a:rPr lang="it-IT" sz="1600" dirty="0" err="1"/>
              <a:t>Tessaro</a:t>
            </a:r>
            <a:r>
              <a:rPr lang="it-IT" sz="1600" dirty="0"/>
              <a:t>, </a:t>
            </a:r>
            <a:r>
              <a:rPr lang="it-IT" sz="1600" i="1" dirty="0"/>
              <a:t>Processi di insegnamento e valutazione dell’apprendimento</a:t>
            </a:r>
          </a:p>
        </p:txBody>
      </p:sp>
      <p:sp>
        <p:nvSpPr>
          <p:cNvPr id="5" name="Segnaposto testo 4"/>
          <p:cNvSpPr>
            <a:spLocks noGrp="1"/>
          </p:cNvSpPr>
          <p:nvPr>
            <p:ph type="body" idx="1"/>
          </p:nvPr>
        </p:nvSpPr>
        <p:spPr/>
        <p:txBody>
          <a:bodyPr anchor="ctr">
            <a:normAutofit/>
          </a:bodyPr>
          <a:lstStyle/>
          <a:p>
            <a:pPr algn="ctr"/>
            <a:r>
              <a:rPr lang="it-IT" sz="1400" dirty="0"/>
              <a:t>A cura della prof.ssa Tiziana </a:t>
            </a:r>
            <a:r>
              <a:rPr lang="it-IT" sz="1400" dirty="0" err="1"/>
              <a:t>Pivotti</a:t>
            </a:r>
            <a:endParaRPr lang="it-IT" sz="1400" dirty="0"/>
          </a:p>
          <a:p>
            <a:pPr algn="ctr"/>
            <a:r>
              <a:rPr lang="it-IT" sz="1400" dirty="0"/>
              <a:t>Anno Scolastico 2019/20</a:t>
            </a:r>
          </a:p>
        </p:txBody>
      </p:sp>
    </p:spTree>
    <p:extLst>
      <p:ext uri="{BB962C8B-B14F-4D97-AF65-F5344CB8AC3E}">
        <p14:creationId xmlns:p14="http://schemas.microsoft.com/office/powerpoint/2010/main" val="322588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D49D9-BE28-BD8D-18F5-E8845A985B4A}"/>
              </a:ext>
            </a:extLst>
          </p:cNvPr>
          <p:cNvSpPr>
            <a:spLocks noGrp="1"/>
          </p:cNvSpPr>
          <p:nvPr>
            <p:ph type="title"/>
          </p:nvPr>
        </p:nvSpPr>
        <p:spPr>
          <a:xfrm>
            <a:off x="646111" y="452718"/>
            <a:ext cx="9404723" cy="745767"/>
          </a:xfrm>
        </p:spPr>
        <p:txBody>
          <a:bodyPr/>
          <a:lstStyle/>
          <a:p>
            <a:pPr algn="ctr"/>
            <a:r>
              <a:rPr lang="it-IT" b="1" dirty="0">
                <a:solidFill>
                  <a:srgbClr val="FF0000"/>
                </a:solidFill>
              </a:rPr>
              <a:t>PREMESSA</a:t>
            </a:r>
            <a:endParaRPr lang="it-IT" dirty="0"/>
          </a:p>
        </p:txBody>
      </p:sp>
      <p:sp>
        <p:nvSpPr>
          <p:cNvPr id="3" name="Segnaposto contenuto 2">
            <a:extLst>
              <a:ext uri="{FF2B5EF4-FFF2-40B4-BE49-F238E27FC236}">
                <a16:creationId xmlns:a16="http://schemas.microsoft.com/office/drawing/2014/main" id="{CEA1EA84-EFD6-A2D0-35FB-497B4B8F016E}"/>
              </a:ext>
            </a:extLst>
          </p:cNvPr>
          <p:cNvSpPr>
            <a:spLocks noGrp="1"/>
          </p:cNvSpPr>
          <p:nvPr>
            <p:ph idx="1"/>
          </p:nvPr>
        </p:nvSpPr>
        <p:spPr>
          <a:xfrm>
            <a:off x="1103312" y="1260630"/>
            <a:ext cx="8946541" cy="4987770"/>
          </a:xfrm>
        </p:spPr>
        <p:txBody>
          <a:bodyPr>
            <a:normAutofit lnSpcReduction="10000"/>
          </a:bodyPr>
          <a:lstStyle/>
          <a:p>
            <a:r>
              <a:rPr lang="it-IT" sz="2400" dirty="0"/>
              <a:t>Gli input di apprendimento e le conseguenti verifiche devono collocarsi al giusto livello di sfida, nell’area di sviluppo potenziale dello studente. Ciò richiede personalizzazione degli apprendimenti.</a:t>
            </a:r>
          </a:p>
          <a:p>
            <a:r>
              <a:rPr lang="it-IT" sz="2400" dirty="0"/>
              <a:t>Accanto ad una valutazione di risultato (valutazione dell’apprendimento) è necessario introdurre una valutazione dinamica , di processo, migliorativa (valutazione per l’apprendimento). Necessario autovalutazione e co-valutazione</a:t>
            </a:r>
          </a:p>
          <a:p>
            <a:r>
              <a:rPr lang="it-IT" sz="2400" dirty="0"/>
              <a:t>Agli scrutini finali ci si rende conto che valutare è cosa importante per studente e il suo futuro scolastico e professionale, ma spesso si danno solo numeri …nel voto si confondono troppe variabili (emotive, personali, contestuali)</a:t>
            </a:r>
          </a:p>
          <a:p>
            <a:endParaRPr lang="it-IT" dirty="0"/>
          </a:p>
        </p:txBody>
      </p:sp>
    </p:spTree>
    <p:extLst>
      <p:ext uri="{BB962C8B-B14F-4D97-AF65-F5344CB8AC3E}">
        <p14:creationId xmlns:p14="http://schemas.microsoft.com/office/powerpoint/2010/main" val="258497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810C51-5744-3DCB-77D2-221E9A35B403}"/>
              </a:ext>
            </a:extLst>
          </p:cNvPr>
          <p:cNvSpPr>
            <a:spLocks noGrp="1"/>
          </p:cNvSpPr>
          <p:nvPr>
            <p:ph type="title"/>
          </p:nvPr>
        </p:nvSpPr>
        <p:spPr>
          <a:xfrm>
            <a:off x="646111" y="452718"/>
            <a:ext cx="9404723" cy="763523"/>
          </a:xfrm>
        </p:spPr>
        <p:txBody>
          <a:bodyPr/>
          <a:lstStyle/>
          <a:p>
            <a:pPr algn="ctr"/>
            <a:r>
              <a:rPr lang="it-IT" sz="3200" b="1" dirty="0">
                <a:solidFill>
                  <a:srgbClr val="FF0000"/>
                </a:solidFill>
              </a:rPr>
              <a:t>PERSONALIZZAZIONE DEGLI APPRENDIMENTI</a:t>
            </a:r>
          </a:p>
        </p:txBody>
      </p:sp>
      <p:sp>
        <p:nvSpPr>
          <p:cNvPr id="3" name="Segnaposto contenuto 2">
            <a:extLst>
              <a:ext uri="{FF2B5EF4-FFF2-40B4-BE49-F238E27FC236}">
                <a16:creationId xmlns:a16="http://schemas.microsoft.com/office/drawing/2014/main" id="{D6F3B546-A123-658A-63AB-A2C2AF985593}"/>
              </a:ext>
            </a:extLst>
          </p:cNvPr>
          <p:cNvSpPr>
            <a:spLocks noGrp="1"/>
          </p:cNvSpPr>
          <p:nvPr>
            <p:ph idx="1"/>
          </p:nvPr>
        </p:nvSpPr>
        <p:spPr>
          <a:xfrm>
            <a:off x="1103312" y="1305018"/>
            <a:ext cx="10020408" cy="4943382"/>
          </a:xfrm>
        </p:spPr>
        <p:txBody>
          <a:bodyPr>
            <a:normAutofit fontScale="92500" lnSpcReduction="20000"/>
          </a:bodyPr>
          <a:lstStyle/>
          <a:p>
            <a:r>
              <a:rPr lang="it-IT" sz="2600" dirty="0"/>
              <a:t>La valutazione standardizzata è l’obiettivo verso cui si tende per gli alunni delle superiori orientati all’Esame di Stato;</a:t>
            </a:r>
          </a:p>
          <a:p>
            <a:r>
              <a:rPr lang="it-IT" sz="2600" dirty="0"/>
              <a:t>Se procediamo a ritroso gli alunni più piccoli devono essere valutati in rapporto a se stessi in base alle proprie specificità e potenzialità, alle difficoltà che manifestano e ai progressi che realizzano;</a:t>
            </a:r>
          </a:p>
          <a:p>
            <a:r>
              <a:rPr lang="it-IT" sz="2600" dirty="0"/>
              <a:t>Come ha scoperto </a:t>
            </a:r>
            <a:r>
              <a:rPr lang="it-IT" sz="2600" dirty="0" err="1"/>
              <a:t>Vigotskij</a:t>
            </a:r>
            <a:r>
              <a:rPr lang="it-IT" sz="2600" dirty="0"/>
              <a:t> lo sviluppo cognitivo è reso possibile dall’apprendimento: in famiglia e a scuola si devono creare quelle condizioni di apprendimento occasionale e intenzionale che permettono ad un bambino di passare dal livello cognitivo in cui si trova a quello successivo (area di sviluppo prossimale)</a:t>
            </a:r>
          </a:p>
          <a:p>
            <a:r>
              <a:rPr lang="it-IT" sz="2600" dirty="0"/>
              <a:t>Senza stimoli adeguati non c’è sviluppo cognitivo; solo una mediazione sociale oculata permette lo sviluppo della competenza </a:t>
            </a:r>
          </a:p>
          <a:p>
            <a:endParaRPr lang="it-IT" dirty="0"/>
          </a:p>
        </p:txBody>
      </p:sp>
    </p:spTree>
    <p:extLst>
      <p:ext uri="{BB962C8B-B14F-4D97-AF65-F5344CB8AC3E}">
        <p14:creationId xmlns:p14="http://schemas.microsoft.com/office/powerpoint/2010/main" val="3543737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7BF3C4-1111-4DE8-8BDB-70BF8F6B6703}"/>
              </a:ext>
            </a:extLst>
          </p:cNvPr>
          <p:cNvSpPr>
            <a:spLocks noGrp="1"/>
          </p:cNvSpPr>
          <p:nvPr>
            <p:ph type="title"/>
          </p:nvPr>
        </p:nvSpPr>
        <p:spPr>
          <a:xfrm>
            <a:off x="806195" y="804672"/>
            <a:ext cx="3685904" cy="5248656"/>
          </a:xfrm>
        </p:spPr>
        <p:txBody>
          <a:bodyPr anchor="ctr">
            <a:normAutofit/>
          </a:bodyPr>
          <a:lstStyle/>
          <a:p>
            <a:pPr algn="ctr"/>
            <a:r>
              <a:rPr lang="it-IT" sz="2600" dirty="0"/>
              <a:t>La </a:t>
            </a:r>
            <a:r>
              <a:rPr lang="it-IT" sz="2600" b="1" dirty="0">
                <a:solidFill>
                  <a:srgbClr val="FF0000"/>
                </a:solidFill>
              </a:rPr>
              <a:t>PERSONALIZZAZIONE DELL’APPRENDIMENTO </a:t>
            </a:r>
            <a:r>
              <a:rPr lang="it-IT" sz="2600" dirty="0"/>
              <a:t>è </a:t>
            </a:r>
            <a:r>
              <a:rPr lang="it-IT" sz="2800" dirty="0"/>
              <a:t> funzionale allo sviluppo cognitivo potenziale di ciascuno (che è diverso da soggetto a soggetto)</a:t>
            </a:r>
            <a:br>
              <a:rPr lang="it-IT" sz="2800" dirty="0"/>
            </a:br>
            <a:r>
              <a:rPr lang="it-IT" sz="2600" dirty="0"/>
              <a:t> </a:t>
            </a:r>
          </a:p>
        </p:txBody>
      </p:sp>
      <p:sp>
        <p:nvSpPr>
          <p:cNvPr id="3" name="Segnaposto contenuto 2">
            <a:extLst>
              <a:ext uri="{FF2B5EF4-FFF2-40B4-BE49-F238E27FC236}">
                <a16:creationId xmlns:a16="http://schemas.microsoft.com/office/drawing/2014/main" id="{7922A97A-CA24-44F4-BF10-2C475907CF3D}"/>
              </a:ext>
            </a:extLst>
          </p:cNvPr>
          <p:cNvSpPr>
            <a:spLocks noGrp="1"/>
          </p:cNvSpPr>
          <p:nvPr>
            <p:ph idx="1"/>
          </p:nvPr>
        </p:nvSpPr>
        <p:spPr>
          <a:xfrm>
            <a:off x="4975861" y="804671"/>
            <a:ext cx="6399930" cy="5248657"/>
          </a:xfrm>
        </p:spPr>
        <p:txBody>
          <a:bodyPr anchor="ctr">
            <a:normAutofit/>
          </a:bodyPr>
          <a:lstStyle/>
          <a:p>
            <a:r>
              <a:rPr lang="it-IT" b="1" dirty="0"/>
              <a:t>stesso cibo per animali con apparato digerente diverso non va bene;</a:t>
            </a:r>
          </a:p>
          <a:p>
            <a:r>
              <a:rPr lang="it-IT" b="1" dirty="0"/>
              <a:t>qualcuno crescerà e si svilupperà sano e forte; qualcuno deperirà; qualcuno si ammalerà; qualcuno morirà;</a:t>
            </a:r>
          </a:p>
          <a:p>
            <a:r>
              <a:rPr lang="it-IT" b="1" dirty="0"/>
              <a:t>dobbiamo differenziare l’alimentazione per un gatto e una pecora per dare loro le stesse opportunità di crescita; </a:t>
            </a:r>
          </a:p>
          <a:p>
            <a:r>
              <a:rPr lang="it-IT" b="1" dirty="0"/>
              <a:t>in classe dobbiamo alimentare gli apprendimenti con didattica diversificata e articolata negli approcci e negli stimoli  compatibile con varietà di forme mentali e profili degli studenti.</a:t>
            </a:r>
          </a:p>
        </p:txBody>
      </p:sp>
    </p:spTree>
    <p:extLst>
      <p:ext uri="{BB962C8B-B14F-4D97-AF65-F5344CB8AC3E}">
        <p14:creationId xmlns:p14="http://schemas.microsoft.com/office/powerpoint/2010/main" val="224644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89E6B6-C315-42C5-A0A1-EBF1B87A47AA}"/>
              </a:ext>
            </a:extLst>
          </p:cNvPr>
          <p:cNvSpPr>
            <a:spLocks noGrp="1"/>
          </p:cNvSpPr>
          <p:nvPr>
            <p:ph type="title"/>
          </p:nvPr>
        </p:nvSpPr>
        <p:spPr/>
        <p:txBody>
          <a:bodyPr/>
          <a:lstStyle/>
          <a:p>
            <a:pPr algn="ctr"/>
            <a:r>
              <a:rPr lang="it-IT" sz="4000" b="1" dirty="0">
                <a:solidFill>
                  <a:srgbClr val="FF0000"/>
                </a:solidFill>
              </a:rPr>
              <a:t>L’OSSERVAZIONE PER COGLIERE NEGLI STUDENTI LE DIFFERENZE </a:t>
            </a:r>
            <a:r>
              <a:rPr lang="it-IT" dirty="0"/>
              <a:t>:</a:t>
            </a:r>
          </a:p>
        </p:txBody>
      </p:sp>
      <p:sp>
        <p:nvSpPr>
          <p:cNvPr id="3" name="Segnaposto contenuto 2">
            <a:extLst>
              <a:ext uri="{FF2B5EF4-FFF2-40B4-BE49-F238E27FC236}">
                <a16:creationId xmlns:a16="http://schemas.microsoft.com/office/drawing/2014/main" id="{FD1753EF-1CDC-4228-8D49-6701D445F84A}"/>
              </a:ext>
            </a:extLst>
          </p:cNvPr>
          <p:cNvSpPr>
            <a:spLocks noGrp="1"/>
          </p:cNvSpPr>
          <p:nvPr>
            <p:ph idx="1"/>
          </p:nvPr>
        </p:nvSpPr>
        <p:spPr/>
        <p:txBody>
          <a:bodyPr/>
          <a:lstStyle/>
          <a:p>
            <a:r>
              <a:rPr lang="it-IT" dirty="0"/>
              <a:t>SECONDO L’APPROCCIO COGNITIVISTA LE DIFFERENZE INDIVIDUALI VENGONO INDAGATE SECONDO TRE DIREZIONI:</a:t>
            </a:r>
          </a:p>
          <a:p>
            <a:pPr lvl="1"/>
            <a:r>
              <a:rPr lang="it-IT" dirty="0"/>
              <a:t>IL NOSTRO SISTEMA DI IMPARARE TRAMITE MEMORIA E ATTENZIONE;</a:t>
            </a:r>
          </a:p>
          <a:p>
            <a:pPr lvl="1"/>
            <a:r>
              <a:rPr lang="it-IT" dirty="0"/>
              <a:t>LA BASE DI CONOSCENZE DICHIARATIVE, PROCEDURALI, METACOGNITIVE POSSEDUTE;</a:t>
            </a:r>
          </a:p>
          <a:p>
            <a:pPr lvl="1"/>
            <a:r>
              <a:rPr lang="it-IT" dirty="0"/>
              <a:t>STILE COGNITIVO: è un modo particolare di affrontare i problemi e compiti impiegando certe strategie piuttosto di altre, attraverso processi di controllo e autoregolazione.</a:t>
            </a:r>
          </a:p>
          <a:p>
            <a:r>
              <a:rPr lang="it-IT" dirty="0"/>
              <a:t>SECONDO L’APPROCCIO COSTRUTTIVISTA LE DIFFERENZE DIPENDONO ANCHE DA ASPETTI SOCIO-AFFETTIVI-DECISIONALI; PERSONALITA’ E TEMPERAMENTO</a:t>
            </a:r>
          </a:p>
          <a:p>
            <a:endParaRPr lang="it-IT" dirty="0"/>
          </a:p>
        </p:txBody>
      </p:sp>
    </p:spTree>
    <p:extLst>
      <p:ext uri="{BB962C8B-B14F-4D97-AF65-F5344CB8AC3E}">
        <p14:creationId xmlns:p14="http://schemas.microsoft.com/office/powerpoint/2010/main" val="185043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842682"/>
          </a:xfrm>
        </p:spPr>
        <p:txBody>
          <a:bodyPr/>
          <a:lstStyle/>
          <a:p>
            <a:pPr algn="ctr"/>
            <a:r>
              <a:rPr lang="it-IT" b="1" dirty="0">
                <a:solidFill>
                  <a:srgbClr val="FF0000"/>
                </a:solidFill>
              </a:rPr>
              <a:t>PROCESSI PER IMPARARE</a:t>
            </a:r>
          </a:p>
        </p:txBody>
      </p:sp>
      <p:sp>
        <p:nvSpPr>
          <p:cNvPr id="3" name="Segnaposto contenuto 2"/>
          <p:cNvSpPr>
            <a:spLocks noGrp="1"/>
          </p:cNvSpPr>
          <p:nvPr>
            <p:ph idx="1"/>
          </p:nvPr>
        </p:nvSpPr>
        <p:spPr>
          <a:xfrm>
            <a:off x="1103312" y="1617133"/>
            <a:ext cx="8946541" cy="4631266"/>
          </a:xfrm>
        </p:spPr>
        <p:txBody>
          <a:bodyPr>
            <a:normAutofit/>
          </a:bodyPr>
          <a:lstStyle/>
          <a:p>
            <a:r>
              <a:rPr lang="it-IT" sz="2200" dirty="0"/>
              <a:t>SONO </a:t>
            </a:r>
            <a:r>
              <a:rPr lang="it-IT" sz="2200" b="1" u="sng" dirty="0"/>
              <a:t>AZIONI INTEGRATE </a:t>
            </a:r>
            <a:r>
              <a:rPr lang="it-IT" sz="2200" dirty="0"/>
              <a:t>INTELLETTIVE ED EMOTIVE, PERSONALI E SOCIALI CHE DANNO LUOGO ALLE TRASFORMAZIONI COGNITIVE E AI SISTEMI DI PADRONANZA (o competenza)</a:t>
            </a:r>
          </a:p>
          <a:p>
            <a:pPr lvl="1"/>
            <a:r>
              <a:rPr lang="it-IT" sz="2200" b="1" u="sng" dirty="0"/>
              <a:t>AZIONI INTEGRATE: </a:t>
            </a:r>
            <a:r>
              <a:rPr lang="it-IT" sz="2200" dirty="0"/>
              <a:t>COMPRENDERE, ANALIZZARE, RICOSTRUIRE, ORDINARE, RIELABORARE, RISOLVERE, IPOTIZZARE E VERIFICARE, APPLICARE, TRASFERIRE, GENERALIZZARE</a:t>
            </a:r>
          </a:p>
          <a:p>
            <a:pPr marL="457200" lvl="1" indent="0">
              <a:buNone/>
            </a:pPr>
            <a:endParaRPr lang="it-IT" sz="2200" dirty="0"/>
          </a:p>
          <a:p>
            <a:pPr lvl="1"/>
            <a:r>
              <a:rPr lang="it-IT" sz="2000" dirty="0"/>
              <a:t>8</a:t>
            </a:r>
            <a:r>
              <a:rPr lang="it-IT" dirty="0"/>
              <a:t>. L’alunno </a:t>
            </a:r>
            <a:r>
              <a:rPr lang="it-IT" u="sng" dirty="0"/>
              <a:t>conosce</a:t>
            </a:r>
            <a:r>
              <a:rPr lang="it-IT" dirty="0"/>
              <a:t> in modo ordinato e sicuro i contenuti della disciplina; sa </a:t>
            </a:r>
            <a:r>
              <a:rPr lang="it-IT" u="sng" dirty="0"/>
              <a:t>applicare</a:t>
            </a:r>
            <a:r>
              <a:rPr lang="it-IT" dirty="0"/>
              <a:t> in modo consapevole e corretto in vari contesti, per lo più noti, procedure e conoscenze apprese; </a:t>
            </a:r>
            <a:r>
              <a:rPr lang="it-IT" u="sng" dirty="0"/>
              <a:t>sa esprimere </a:t>
            </a:r>
            <a:r>
              <a:rPr lang="it-IT" dirty="0"/>
              <a:t>in modo corretto valutazioni personali. </a:t>
            </a:r>
            <a:r>
              <a:rPr lang="it-IT" u="sng" dirty="0"/>
              <a:t>Si orienta </a:t>
            </a:r>
            <a:r>
              <a:rPr lang="it-IT" dirty="0"/>
              <a:t>con sicurezza nella risoluzione di problemi nuovi. (</a:t>
            </a:r>
            <a:r>
              <a:rPr lang="it-IT" dirty="0" err="1"/>
              <a:t>Ptof</a:t>
            </a:r>
            <a:r>
              <a:rPr lang="it-IT" dirty="0"/>
              <a:t> Istituto Omnicomprensivo, criteri di valutazione)</a:t>
            </a:r>
          </a:p>
        </p:txBody>
      </p:sp>
    </p:spTree>
    <p:extLst>
      <p:ext uri="{BB962C8B-B14F-4D97-AF65-F5344CB8AC3E}">
        <p14:creationId xmlns:p14="http://schemas.microsoft.com/office/powerpoint/2010/main" val="352686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E0F94AB-DB95-45DD-924E-577FA7CB93AC}"/>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78431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675</TotalTime>
  <Words>2236</Words>
  <Application>Microsoft Office PowerPoint</Application>
  <PresentationFormat>Widescreen</PresentationFormat>
  <Paragraphs>200</Paragraphs>
  <Slides>34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34</vt:i4>
      </vt:variant>
    </vt:vector>
  </HeadingPairs>
  <TitlesOfParts>
    <vt:vector size="38" baseType="lpstr">
      <vt:lpstr>Arial</vt:lpstr>
      <vt:lpstr>Century Gothic</vt:lpstr>
      <vt:lpstr>Wingdings 3</vt:lpstr>
      <vt:lpstr>Ione</vt:lpstr>
      <vt:lpstr>LA VALUTAZIONE</vt:lpstr>
      <vt:lpstr>SOMMARIO</vt:lpstr>
      <vt:lpstr>PREMESSA</vt:lpstr>
      <vt:lpstr>PREMESSA</vt:lpstr>
      <vt:lpstr>PERSONALIZZAZIONE DEGLI APPRENDIMENTI</vt:lpstr>
      <vt:lpstr>La PERSONALIZZAZIONE DELL’APPRENDIMENTO è  funzionale allo sviluppo cognitivo potenziale di ciascuno (che è diverso da soggetto a soggetto)  </vt:lpstr>
      <vt:lpstr>L’OSSERVAZIONE PER COGLIERE NEGLI STUDENTI LE DIFFERENZE :</vt:lpstr>
      <vt:lpstr>PROCESSI PER IMPARARE</vt:lpstr>
      <vt:lpstr>Presentazione standard di PowerPoint</vt:lpstr>
      <vt:lpstr>ZONA DI SVILUPPO PROSSIMALE</vt:lpstr>
      <vt:lpstr>Presentazione standard di PowerPoint</vt:lpstr>
      <vt:lpstr>SECONDA PARTE VERIFICARE E VALUTARE</vt:lpstr>
      <vt:lpstr>PROFESSIONE DOCENTE</vt:lpstr>
      <vt:lpstr>PROFESSIONE DOCENTE</vt:lpstr>
      <vt:lpstr>Presentazione standard di PowerPoint</vt:lpstr>
      <vt:lpstr>ESEMPIO….</vt:lpstr>
      <vt:lpstr>PROVA DI VERIFICA</vt:lpstr>
      <vt:lpstr>I RISULTATI DELLA VERIFICA SONO PUNTEGGI DA INTERPRETARE</vt:lpstr>
      <vt:lpstr>LA PROVA DI VERIFICA</vt:lpstr>
      <vt:lpstr>COME COSTRUIRE PROVE APPROPRIATE</vt:lpstr>
      <vt:lpstr>Presentazione standard di PowerPoint</vt:lpstr>
      <vt:lpstr>TIPOLOGIE DI ITEM 1</vt:lpstr>
      <vt:lpstr>TIPOLOGIA DI ITEM 2</vt:lpstr>
      <vt:lpstr>TERZA PARTE….LA VALUTAZIONE</vt:lpstr>
      <vt:lpstr>VALUTARE SIGNIFICA:</vt:lpstr>
      <vt:lpstr>L’ATTIVITA’ VALUTATIVA DEVE CONSIDERARSI:</vt:lpstr>
      <vt:lpstr>L’ATTIVITA’ VALUTATIVA DEVE CONSIDERARSI:</vt:lpstr>
      <vt:lpstr>FUNZIONI DELLA VALUTAZIONE</vt:lpstr>
      <vt:lpstr>VALUTARE = RICONOSCERE IL VALORE DEL PROGETTO DIDATTICO</vt:lpstr>
      <vt:lpstr>LA VALUTAZIONE E’ ECOLOGICA QUANDO:</vt:lpstr>
      <vt:lpstr>OSSERVAZIONE: BASE DELLA VALUTAZIONE</vt:lpstr>
      <vt:lpstr>MODALITA’ VALUTATIVE BASATE SULL’OSSERVAZIONE</vt:lpstr>
      <vt:lpstr>VANTAGGI/LIMITI</vt:lpstr>
      <vt:lpstr>Il materiale presentato è un compendio tratto da:  F. Tessaro, Processi di insegnamento e valutazione dell’apprendimento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VALUTAZIONE</dc:title>
  <dc:creator>Tiziana</dc:creator>
  <cp:lastModifiedBy>PROF</cp:lastModifiedBy>
  <cp:revision>40</cp:revision>
  <dcterms:created xsi:type="dcterms:W3CDTF">2019-09-22T08:16:22Z</dcterms:created>
  <dcterms:modified xsi:type="dcterms:W3CDTF">2022-11-17T07:17:53Z</dcterms:modified>
</cp:coreProperties>
</file>