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99" r:id="rId5"/>
    <p:sldId id="259" r:id="rId6"/>
    <p:sldId id="280" r:id="rId7"/>
    <p:sldId id="260" r:id="rId8"/>
    <p:sldId id="281" r:id="rId9"/>
    <p:sldId id="282" r:id="rId10"/>
    <p:sldId id="261" r:id="rId11"/>
    <p:sldId id="262" r:id="rId12"/>
    <p:sldId id="294" r:id="rId13"/>
    <p:sldId id="270" r:id="rId14"/>
    <p:sldId id="289" r:id="rId15"/>
    <p:sldId id="271" r:id="rId16"/>
    <p:sldId id="273" r:id="rId17"/>
    <p:sldId id="279" r:id="rId18"/>
    <p:sldId id="274" r:id="rId19"/>
    <p:sldId id="295" r:id="rId20"/>
    <p:sldId id="276" r:id="rId21"/>
    <p:sldId id="283" r:id="rId22"/>
    <p:sldId id="288" r:id="rId23"/>
    <p:sldId id="298" r:id="rId24"/>
    <p:sldId id="296" r:id="rId25"/>
    <p:sldId id="284" r:id="rId26"/>
    <p:sldId id="291" r:id="rId27"/>
    <p:sldId id="285" r:id="rId28"/>
    <p:sldId id="286" r:id="rId29"/>
    <p:sldId id="292" r:id="rId30"/>
    <p:sldId id="29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09E6E-80BC-421D-A5E0-5959A2DFC4F2}" v="38" dt="2022-10-18T16:47:03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FBE349-74E8-418F-82CD-AE47C5B1D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179871"/>
            <a:ext cx="7766936" cy="2870965"/>
          </a:xfrm>
        </p:spPr>
        <p:txBody>
          <a:bodyPr anchor="ctr"/>
          <a:lstStyle/>
          <a:p>
            <a:pPr algn="ctr"/>
            <a:r>
              <a:rPr lang="it-IT" sz="6600" dirty="0"/>
              <a:t>LA GESTIONE DELLA CLASSE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2EC62DF-4299-487A-9775-9DD28BD5E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547534"/>
          </a:xfrm>
        </p:spPr>
        <p:txBody>
          <a:bodyPr anchor="ctr">
            <a:noAutofit/>
          </a:bodyPr>
          <a:lstStyle/>
          <a:p>
            <a:pPr algn="ctr"/>
            <a:r>
              <a:rPr lang="it-IT" sz="2400" b="1" dirty="0">
                <a:solidFill>
                  <a:schemeClr val="tx1"/>
                </a:solidFill>
              </a:rPr>
              <a:t>CORSO DI FORMAZIONE PER DOCENTI </a:t>
            </a:r>
          </a:p>
          <a:p>
            <a:pPr algn="ctr"/>
            <a:r>
              <a:rPr lang="it-IT" sz="2400" b="1" dirty="0">
                <a:solidFill>
                  <a:schemeClr val="tx1"/>
                </a:solidFill>
              </a:rPr>
              <a:t>A. S. 2023/2024</a:t>
            </a:r>
          </a:p>
          <a:p>
            <a:pPr algn="ctr"/>
            <a:r>
              <a:rPr lang="it-IT" sz="2400" b="1" dirty="0">
                <a:solidFill>
                  <a:schemeClr val="tx1"/>
                </a:solidFill>
              </a:rPr>
              <a:t>A cura della prof.ssa Tiziana Pivotti</a:t>
            </a:r>
          </a:p>
        </p:txBody>
      </p:sp>
    </p:spTree>
    <p:extLst>
      <p:ext uri="{BB962C8B-B14F-4D97-AF65-F5344CB8AC3E}">
        <p14:creationId xmlns:p14="http://schemas.microsoft.com/office/powerpoint/2010/main" val="65755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5C69F2-7AB2-442A-8D1E-94CD55570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6432"/>
            <a:ext cx="8596668" cy="113634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L’AUTOCONTROLLO: UNA PROPOSTA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5691D09-2371-48F0-BEC0-B3B2CCAF0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82FEA4C5-594C-490A-AAC7-4AC5334D3FC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045029" y="1393794"/>
            <a:ext cx="9573208" cy="5277774"/>
          </a:xfrm>
        </p:spPr>
        <p:txBody>
          <a:bodyPr anchor="ctr"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RIPENSARE IL PROPRIO RUOLO</a:t>
            </a: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Accettando la sfida del cambiamento;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Mettendosi in gioco con atteggiamento critico verso se stessi;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Cercando strategie per risolvere i problemi;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Trasformando lo stress cattivo in buono;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Adottando stile attributivo interno, non esterno;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Abbandonare la strada del «lamentarsi e basta».</a:t>
            </a:r>
          </a:p>
          <a:p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2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22F90FEA-42EF-48A6-A4FD-BD557034C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3826"/>
            <a:ext cx="8596668" cy="102139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it-IT" sz="4400" dirty="0">
                <a:latin typeface="Bookman Old Style" panose="02050604050505020204" pitchFamily="18" charset="0"/>
              </a:rPr>
              <a:t>L’AUTOCONTROLLO: L’AUTOSTIMA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483AAC7-CDD4-49C7-A2CA-14948E20B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99" y="1145219"/>
            <a:ext cx="10289218" cy="54420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GLI INSEGNANTI: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accettano la sfida, ottengono risultati migliori e sono più efficaci;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acquisiscono l’attitudine a fronteggiare le avversità, evitano il burnout;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cambiano, rimanendo però se stessi, senza perdere il proprio baricentro identitario, sono resilienti;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riescono a trasformare l’autostima negativa in positiva, superano lo stress collegato alla professione;</a:t>
            </a:r>
          </a:p>
          <a:p>
            <a:pPr marL="457200" lvl="1" indent="0">
              <a:buNone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L’AUTOSTIMA</a:t>
            </a: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è fattore di protezione per la professione docente.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942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C09F6-1CF9-4B72-8B8A-C32E585E4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LABORATORIO: TEST DI AUTOSTIMA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D30936-3497-419A-966B-C67A2EF47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it-IT" sz="2400" dirty="0">
                <a:latin typeface="Bookman Old Style" panose="02050604050505020204" pitchFamily="18" charset="0"/>
              </a:rPr>
              <a:t>STRUMENTO 7 TEST DI AUTOSTIMA: i docenti svolgono il test per avere maggiore consapevolezza di sé in termini di autostima</a:t>
            </a:r>
          </a:p>
        </p:txBody>
      </p:sp>
    </p:spTree>
    <p:extLst>
      <p:ext uri="{BB962C8B-B14F-4D97-AF65-F5344CB8AC3E}">
        <p14:creationId xmlns:p14="http://schemas.microsoft.com/office/powerpoint/2010/main" val="4112854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4EF2C-E579-4B2D-B6EF-2750FDD58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7176"/>
            <a:ext cx="8596668" cy="74600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L’AUTOCONTROLLO: L’AUTOREVOLEZZA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C45D2D-DF4D-4656-8054-994F3E5A3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5017"/>
            <a:ext cx="9434332" cy="5220070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La relazione educativa è mediata dalla rappresentazione che gli alunni si fanno dell’insegnante;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L’immagine può essere gestita e controllata, decidendo cosa fare filtrare di sé;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L’insegnante deve comunicare di sé un’immagine coerente, tra ciò che è e ciò che fa;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Non è importante essere insegnanti vincenti, ma convincenti e AUTOREVOLI;</a:t>
            </a:r>
          </a:p>
          <a:p>
            <a:pPr>
              <a:buFont typeface="Wingdings" panose="05000000000000000000" pitchFamily="2" charset="2"/>
              <a:buChar char="v"/>
            </a:pPr>
            <a:endParaRPr lang="it-IT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179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450B0-640E-4DB9-BE42-0E2C99908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97150"/>
            <a:ext cx="8596668" cy="1056442"/>
          </a:xfrm>
        </p:spPr>
        <p:txBody>
          <a:bodyPr anchor="ctr"/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L’autocontrollo</a:t>
            </a:r>
            <a:r>
              <a:rPr lang="it-IT" sz="3600">
                <a:latin typeface="Bookman Old Style" panose="02050604050505020204" pitchFamily="18" charset="0"/>
              </a:rPr>
              <a:t>: L’AUTOREVOLEZZA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86BCD3-187D-4912-8DF9-A9D0E0A0A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6757"/>
            <a:ext cx="8596668" cy="476730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L’AUTOREVOLEZZA </a:t>
            </a:r>
            <a:r>
              <a:rPr 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 deriva: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dal proprio temperamento;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dall’autostima e dalla sicurezza di sé;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dalla coerenza tra comportamenti manifesti e convinzioni profonde;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dalla disponibilità a cambiare, se necessario;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da una gestione accorta della lezione;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da uno stile comunicativo favorevole che crei un buon clima di classe;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177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8AB5-4477-4607-80E9-77D9AF70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0501"/>
            <a:ext cx="8596668" cy="857250"/>
          </a:xfrm>
        </p:spPr>
        <p:txBody>
          <a:bodyPr anchor="ctr">
            <a:normAutofit/>
          </a:bodyPr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GESTIONE DELLACLASSE: IL CLIMA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274D7A-072C-4824-97D9-47E458667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16242"/>
            <a:ext cx="10046892" cy="5336958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40000"/>
              </a:lnSpc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q"/>
            </a:pP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È La </a:t>
            </a:r>
            <a:r>
              <a:rPr lang="it-IT" altLang="it-IT" sz="4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percezione</a:t>
            </a: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 che insegnanti e studenti hanno del loro stare dentro la classe.</a:t>
            </a:r>
          </a:p>
          <a:p>
            <a:pPr eaLnBrk="1" hangingPunct="1">
              <a:lnSpc>
                <a:spcPct val="140000"/>
              </a:lnSpc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q"/>
            </a:pP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Tale percezione influenza IL PROCESSO DI APPRENDIMENTO: motivazione, impegno, atteggiamenti, comportamenti e relazioni che si  instaurano nel contesto classe;</a:t>
            </a:r>
          </a:p>
          <a:p>
            <a:pPr eaLnBrk="1" hangingPunct="1">
              <a:lnSpc>
                <a:spcPct val="140000"/>
              </a:lnSpc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q"/>
            </a:pP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Le </a:t>
            </a:r>
            <a:r>
              <a:rPr lang="it-IT" altLang="it-IT" sz="4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emozioni </a:t>
            </a: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gli insegnanti provano e manifestano a scuola possono </a:t>
            </a:r>
            <a:r>
              <a:rPr lang="it-IT" altLang="it-IT" sz="4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favorire</a:t>
            </a: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 o </a:t>
            </a:r>
            <a:r>
              <a:rPr lang="it-IT" altLang="it-IT" sz="4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inibire</a:t>
            </a: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 il processo di </a:t>
            </a:r>
            <a:r>
              <a:rPr lang="it-IT" altLang="it-IT" sz="4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apprendimento;</a:t>
            </a:r>
          </a:p>
          <a:p>
            <a:pPr eaLnBrk="1" hangingPunct="1">
              <a:lnSpc>
                <a:spcPct val="140000"/>
              </a:lnSpc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q"/>
            </a:pPr>
            <a:r>
              <a:rPr lang="it-IT" altLang="it-IT" sz="4400" dirty="0">
                <a:solidFill>
                  <a:schemeClr val="tx1"/>
                </a:solidFill>
                <a:latin typeface="Bookman Old Style" panose="02050604050505020204" pitchFamily="18" charset="0"/>
              </a:rPr>
              <a:t>Le emozioni degli insegnanti influenzano il </a:t>
            </a:r>
            <a:r>
              <a:rPr lang="it-IT" altLang="it-IT" sz="4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clima della classe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993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50472A-ED5B-4491-AC65-66990278A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297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GESTIONE DELLA CLASSE: IL CLIMA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942C21-76F2-4A50-81C3-39A319EE4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9103"/>
            <a:ext cx="8596668" cy="4983147"/>
          </a:xfrm>
        </p:spPr>
        <p:txBody>
          <a:bodyPr/>
          <a:lstStyle/>
          <a:p>
            <a:pPr algn="just"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Un clima  positivo si sviluppa quando gli insegnanti:</a:t>
            </a:r>
          </a:p>
          <a:p>
            <a:pPr lvl="1" algn="just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si pongono come mediatori-facilitatori di apprendimenti nella classe intesa come ambiente sociale di crescita;</a:t>
            </a:r>
          </a:p>
          <a:p>
            <a:pPr lvl="1" algn="just">
              <a:lnSpc>
                <a:spcPct val="150000"/>
              </a:lnSpc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si pongono in un atteggiamento autorevole in cui esprimono interesse per lo studente come persona;</a:t>
            </a:r>
          </a:p>
          <a:p>
            <a:pPr algn="just" eaLnBrk="1" hangingPunct="1">
              <a:lnSpc>
                <a:spcPct val="150000"/>
              </a:lnSpc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L’INSEGNANTE</a:t>
            </a:r>
            <a:r>
              <a:rPr lang="it-IT" alt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influenza </a:t>
            </a:r>
            <a:r>
              <a:rPr lang="it-IT" alt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IL CLIMA DI CLASSE </a:t>
            </a:r>
            <a:r>
              <a:rPr lang="it-IT" alt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con il proprio </a:t>
            </a:r>
            <a:r>
              <a:rPr lang="it-IT" alt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STILE EDUCATIVO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26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E34FFA-B7E2-4FAD-926F-70E42B9F5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1925"/>
            <a:ext cx="8596668" cy="1076325"/>
          </a:xfrm>
        </p:spPr>
        <p:txBody>
          <a:bodyPr anchor="ctr">
            <a:noAutofit/>
          </a:bodyPr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GESTIONE DELLA CLASSE: STILI EDUCATIVI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22B595-6344-4042-BFE4-BACDB732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66851"/>
            <a:ext cx="9185757" cy="488632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OSTILE/AUTORITARIO: </a:t>
            </a: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vede gli alunni come antagonisti, assume atteggiamenti punitivi e repressivi, inefficaci dal punto di vista educativo, non tiene conto dell’individualità del singolo e struttura relazioni senza empatia.</a:t>
            </a:r>
          </a:p>
          <a:p>
            <a:pPr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PERMISSIVO</a:t>
            </a:r>
            <a:r>
              <a:rPr lang="it-IT" altLang="it-IT" sz="2600" dirty="0">
                <a:solidFill>
                  <a:srgbClr val="FF0000"/>
                </a:solidFill>
                <a:latin typeface="Bookman Old Style" panose="02050604050505020204" pitchFamily="18" charset="0"/>
              </a:rPr>
              <a:t>: </a:t>
            </a:r>
            <a:r>
              <a:rPr lang="it-IT" alt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l’insegnante non ha presa sul gruppo che è tale solo perché presente in uno spazio fisico ma non c’è nessuna convergenza verso scopo comune </a:t>
            </a: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(ha paura di non farcela).</a:t>
            </a:r>
          </a:p>
          <a:p>
            <a:pPr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ASSERTIVO/AUTOREVOLE: </a:t>
            </a: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le comunicazioni sono chiare, permette agli alunni di esprimere le proprie potenzialità, è attento ai loro bisogni, è capace di coniugare le regole con l’apertura del dialogo.</a:t>
            </a:r>
          </a:p>
          <a:p>
            <a:pPr>
              <a:buFont typeface="Wingdings" panose="05000000000000000000" pitchFamily="2" charset="2"/>
              <a:buChar char="v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12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E2B2479F-EEE1-4C54-A3DC-9B0AA553546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09352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530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C91D84-E38E-427D-90B5-3C56891F1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LABORATORIO: STILE ASSERTIVO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B986C8-2C0B-4A60-979A-5BC39C121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866258" cy="3880773"/>
          </a:xfrm>
        </p:spPr>
        <p:txBody>
          <a:bodyPr anchor="ctr">
            <a:normAutofit/>
          </a:bodyPr>
          <a:lstStyle/>
          <a:p>
            <a:r>
              <a:rPr lang="it-IT" sz="2800" dirty="0">
                <a:latin typeface="Bookman Old Style" panose="02050604050505020204" pitchFamily="18" charset="0"/>
              </a:rPr>
              <a:t>STRUMENTO N. 16: QUANTO SONO ASSERTIVO?</a:t>
            </a:r>
          </a:p>
        </p:txBody>
      </p:sp>
    </p:spTree>
    <p:extLst>
      <p:ext uri="{BB962C8B-B14F-4D97-AF65-F5344CB8AC3E}">
        <p14:creationId xmlns:p14="http://schemas.microsoft.com/office/powerpoint/2010/main" val="322652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906A69-201F-4467-A7F7-92B19C5DD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3936"/>
            <a:ext cx="8596668" cy="1017036"/>
          </a:xfrm>
        </p:spPr>
        <p:txBody>
          <a:bodyPr anchor="ctr">
            <a:normAutofit/>
          </a:bodyPr>
          <a:lstStyle/>
          <a:p>
            <a:pPr algn="ctr"/>
            <a:r>
              <a:rPr lang="it-IT" sz="5400" dirty="0"/>
              <a:t>SOMMARIO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FE87F7-0AEE-4D3D-A438-F3F5F1236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0973"/>
            <a:ext cx="8596668" cy="5083628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v"/>
            </a:pPr>
            <a:r>
              <a:rPr lang="it-IT" sz="2800" kern="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Liberation Serif"/>
                <a:cs typeface="Liberation Serif"/>
              </a:rPr>
              <a:t>L’autorappresentazione professionale (ruolo e responsabilità sociale dell’insegnante);</a:t>
            </a:r>
            <a:endParaRPr lang="it-IT" sz="2800" kern="100" dirty="0">
              <a:solidFill>
                <a:schemeClr val="tx1"/>
              </a:solidFill>
              <a:effectLst/>
              <a:latin typeface="Liberation Serif"/>
              <a:ea typeface="Liberation Serif"/>
              <a:cs typeface="Liberation Serif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it-IT" sz="2800" kern="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Liberation Serif"/>
                <a:cs typeface="Liberation Serif"/>
              </a:rPr>
              <a:t>L’autocontrollo (problemi di stress e autostima); </a:t>
            </a:r>
            <a:endParaRPr lang="it-IT" sz="2800" kern="100" dirty="0">
              <a:solidFill>
                <a:schemeClr val="tx1"/>
              </a:solidFill>
              <a:effectLst/>
              <a:latin typeface="Liberation Serif"/>
              <a:ea typeface="Liberation Serif"/>
              <a:cs typeface="Liberation Serif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it-IT" sz="2800" kern="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Liberation Serif"/>
                <a:cs typeface="Liberation Serif"/>
              </a:rPr>
              <a:t>La comunicazione in classe (stili educativi, autorevolezza dell’insegnante);</a:t>
            </a:r>
            <a:endParaRPr lang="it-IT" sz="2800" kern="100" dirty="0">
              <a:solidFill>
                <a:schemeClr val="tx1"/>
              </a:solidFill>
              <a:effectLst/>
              <a:latin typeface="Liberation Serif"/>
              <a:ea typeface="Liberation Serif"/>
              <a:cs typeface="Liberation Serif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it-IT" sz="2800" kern="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Liberation Serif"/>
                <a:cs typeface="Liberation Serif"/>
              </a:rPr>
              <a:t>La gestione della classe (dinamiche di classe e strategie per governarle);</a:t>
            </a:r>
            <a:endParaRPr lang="it-IT" sz="2800" kern="100" dirty="0">
              <a:solidFill>
                <a:schemeClr val="tx1"/>
              </a:solidFill>
              <a:effectLst/>
              <a:latin typeface="Liberation Serif"/>
              <a:ea typeface="Liberation Serif"/>
              <a:cs typeface="Liberation Serif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it-IT" sz="2800" kern="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Liberation Serif"/>
                <a:cs typeface="Liberation Serif"/>
              </a:rPr>
              <a:t>L’ora di lezione (programmare l’ora di lezione)</a:t>
            </a:r>
            <a:endParaRPr lang="it-IT" sz="2800" kern="100" dirty="0">
              <a:solidFill>
                <a:schemeClr val="tx1"/>
              </a:solidFill>
              <a:effectLst/>
              <a:latin typeface="Liberation Serif"/>
              <a:ea typeface="Liberation Serif"/>
              <a:cs typeface="Liberation Serif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340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0F18F7-CF75-4639-94B1-A273FECE1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2876"/>
            <a:ext cx="8596668" cy="990600"/>
          </a:xfrm>
        </p:spPr>
        <p:txBody>
          <a:bodyPr anchor="ctr">
            <a:normAutofit/>
          </a:bodyPr>
          <a:lstStyle/>
          <a:p>
            <a:pPr algn="ctr"/>
            <a:r>
              <a:rPr lang="it-IT" sz="4400" dirty="0">
                <a:latin typeface="Bookman Old Style" panose="02050604050505020204" pitchFamily="18" charset="0"/>
              </a:rPr>
              <a:t>STILE ASSERTIVO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6B588F-6FB9-4584-BB24-A2E7FAE0B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4450"/>
            <a:ext cx="8596668" cy="5400673"/>
          </a:xfrm>
        </p:spPr>
        <p:txBody>
          <a:bodyPr>
            <a:normAutofit/>
          </a:bodyPr>
          <a:lstStyle/>
          <a:p>
            <a:pPr marL="0" indent="0" eaLnBrk="1" hangingPunct="1">
              <a:spcAft>
                <a:spcPts val="1413"/>
              </a:spcAft>
              <a:buClrTx/>
              <a:buSzPct val="45000"/>
              <a:buNone/>
            </a:pPr>
            <a:r>
              <a:rPr lang="it-IT" altLang="it-IT" sz="2400" dirty="0">
                <a:solidFill>
                  <a:srgbClr val="000000"/>
                </a:solidFill>
                <a:latin typeface="Bookman Old Style" panose="02050604050505020204" pitchFamily="18" charset="0"/>
              </a:rPr>
              <a:t>L'I</a:t>
            </a:r>
            <a:r>
              <a:rPr lang="it-IT" altLang="it-IT" sz="2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NSEGNANTE ASSERTIVO</a:t>
            </a:r>
            <a:r>
              <a:rPr lang="it-IT" altLang="it-IT" sz="19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:</a:t>
            </a:r>
          </a:p>
          <a:p>
            <a:pPr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legge e decodifica le dinamiche all'interno del gruppo classe: disposizione dei banchi, degli alunni in base alle loro esigenze, gestisce i conflitti con processi di negoziazione che soddisfano i soggetti coinvolti.</a:t>
            </a:r>
          </a:p>
          <a:p>
            <a:pPr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facilita l'attenzione e la partecipazione dei ragazzi alla vita scolastica, attraverso metodologie attive di apprendimento (cooperative learning), dà compiti di realtà, non si limita alla lezione trasmissiva.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580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E89CE-C1CE-444B-BF06-B09D5E2AB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6612"/>
            <a:ext cx="8596668" cy="914400"/>
          </a:xfrm>
        </p:spPr>
        <p:txBody>
          <a:bodyPr anchor="ctr">
            <a:normAutofit/>
          </a:bodyPr>
          <a:lstStyle/>
          <a:p>
            <a:pPr algn="ctr"/>
            <a:r>
              <a:rPr lang="it-IT" sz="4400" dirty="0">
                <a:latin typeface="Bookman Old Style" panose="02050604050505020204" pitchFamily="18" charset="0"/>
              </a:rPr>
              <a:t>STILE ASSERTIVO</a:t>
            </a:r>
            <a:endParaRPr lang="it-IT" sz="4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7AA313-7419-49B4-8B9B-5F6BDF662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66327"/>
            <a:ext cx="9676341" cy="4875035"/>
          </a:xfrm>
        </p:spPr>
        <p:txBody>
          <a:bodyPr>
            <a:normAutofit/>
          </a:bodyPr>
          <a:lstStyle/>
          <a:p>
            <a:pPr algn="just"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è  attento all'individualità e ai bisogni di ciascun allievo: analizza e pone attenzione al background socio economico, culturale dell’alunno.</a:t>
            </a:r>
          </a:p>
          <a:p>
            <a:pPr algn="just"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utilizza messaggi in prima persona per comunicare la propria autenticità.</a:t>
            </a:r>
          </a:p>
          <a:p>
            <a:pPr algn="just"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rgbClr val="000000"/>
                </a:solidFill>
                <a:latin typeface="Bookman Old Style" panose="02050604050505020204" pitchFamily="18" charset="0"/>
              </a:rPr>
              <a:t>utilizza l'ascolto attivo: cerca di capire le parole e i sentimenti dello studente, lo aiuta a verbalizzarle, crea le  condizioni perché lo studenti trovi la soluzione da solo; valorizza ciò che dice l’altro, non lo ridicolizza, non lo insulta, non fa del sarcasmo.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988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940527-9949-4AEE-AD3C-370C4385D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4678"/>
          </a:xfrm>
        </p:spPr>
        <p:txBody>
          <a:bodyPr anchor="ctr">
            <a:normAutofit/>
          </a:bodyPr>
          <a:lstStyle/>
          <a:p>
            <a:pPr algn="ctr"/>
            <a:r>
              <a:rPr lang="it-IT" sz="4000" dirty="0">
                <a:latin typeface="Bookman Old Style" panose="02050604050505020204" pitchFamily="18" charset="0"/>
              </a:rPr>
              <a:t>GESTIONE DEL CONFLITTO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CBF655-5741-45A7-B36C-BDC0D3053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101"/>
            <a:ext cx="9971616" cy="519112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Richiede capacità di controllo e creatività.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Alcune linee guida: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Non far coincidere la persona col problema, limitarsi ai contenuti, evitare giudizi colpevolizzanti e generalizzanti (sei sempre il solito…)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Affrontare la comunicazione quando le emozioni negative si sono raffreddate (dopo un’ora, un giorno…) per vedere il conflitto da fuori;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Fare domande vere, non tendenziose o indagatorie;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Cercare di capire le emozioni altrui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Cercare una via d’uscita che possa soddisfare tutti. Metodo democratico.</a:t>
            </a:r>
          </a:p>
        </p:txBody>
      </p:sp>
    </p:spTree>
    <p:extLst>
      <p:ext uri="{BB962C8B-B14F-4D97-AF65-F5344CB8AC3E}">
        <p14:creationId xmlns:p14="http://schemas.microsoft.com/office/powerpoint/2010/main" val="391518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13490B-0FB5-8791-AD03-7D5678CFC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81878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IL CASO PROBLEMATICO: </a:t>
            </a:r>
            <a:r>
              <a:rPr lang="it-IT" sz="2200" dirty="0"/>
              <a:t>cosa può fare l’insegnante per fronteggiare i casi problematici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D86654-32E5-EC00-6AA7-991516E26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66121"/>
            <a:ext cx="9567678" cy="4646646"/>
          </a:xfrm>
        </p:spPr>
        <p:txBody>
          <a:bodyPr>
            <a:normAutofit/>
          </a:bodyPr>
          <a:lstStyle/>
          <a:p>
            <a:r>
              <a:rPr lang="it-IT" sz="2000" dirty="0">
                <a:latin typeface="Bookman Old Style" panose="02050604050505020204" pitchFamily="18" charset="0"/>
              </a:rPr>
              <a:t>Definire precisamente i comportamenti che danno problema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Decidere una scala di priorità degli interventi;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Affrontare un problema alla volta;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Evitare obiettivi irrealistici;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Effettuare un’analisi funzionale (non casuale, basata su proprie osservazioni occasionali);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Non mostrare attenzione agli atteggiamenti provocatori, ma valorizza gli atteggiamenti desiderabili;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Non minacciare punizioni-bluff, ma solo quelle che si possono attuare;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Evitare reazioni d’ira incontrollata;</a:t>
            </a:r>
          </a:p>
          <a:p>
            <a:r>
              <a:rPr lang="it-IT" sz="2000" dirty="0">
                <a:latin typeface="Bookman Old Style" panose="02050604050505020204" pitchFamily="18" charset="0"/>
              </a:rPr>
              <a:t>Costruire con l’alunno schede feedback anche di auto osservazione</a:t>
            </a:r>
          </a:p>
        </p:txBody>
      </p:sp>
    </p:spTree>
    <p:extLst>
      <p:ext uri="{BB962C8B-B14F-4D97-AF65-F5344CB8AC3E}">
        <p14:creationId xmlns:p14="http://schemas.microsoft.com/office/powerpoint/2010/main" val="3776410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85999F-3E74-472C-8E23-36D3DE586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LABORATORIO: RIFLESSIONE IN GRUPPO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4B3C7A-41A4-4812-9FDE-D0FC026EF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it-IT" sz="2400" dirty="0">
                <a:latin typeface="Bookman Old Style" panose="02050604050505020204" pitchFamily="18" charset="0"/>
              </a:rPr>
              <a:t>STRUMENTO N. 9 STRATEGIE COMUNICATIVE FUNZIONALI E DISFUNZIONALI</a:t>
            </a:r>
          </a:p>
          <a:p>
            <a:endParaRPr lang="it-IT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244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75C581-6EE1-45E5-B511-375F68B04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5943"/>
            <a:ext cx="10276416" cy="1328057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it-IT" sz="4400" dirty="0">
                <a:latin typeface="Bookman Old Style" panose="02050604050505020204" pitchFamily="18" charset="0"/>
              </a:rPr>
              <a:t>L’ORA DI LEZIONE: alcune considerazioni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D42A06-ED50-4604-977D-38353BE9A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29004"/>
            <a:ext cx="10085916" cy="5728995"/>
          </a:xfrm>
        </p:spPr>
        <p:txBody>
          <a:bodyPr anchor="ctr"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it-IT" sz="2600" dirty="0">
                <a:latin typeface="Bookman Old Style" panose="02050604050505020204" pitchFamily="18" charset="0"/>
              </a:rPr>
              <a:t>L’insegnante attento riesce a combinare due attitudini antitetiche: </a:t>
            </a:r>
            <a:r>
              <a:rPr lang="it-IT" sz="2600" b="1" dirty="0">
                <a:latin typeface="Bookman Old Style" panose="02050604050505020204" pitchFamily="18" charset="0"/>
              </a:rPr>
              <a:t>progettare</a:t>
            </a:r>
            <a:r>
              <a:rPr lang="it-IT" sz="2600" dirty="0">
                <a:latin typeface="Bookman Old Style" panose="02050604050505020204" pitchFamily="18" charset="0"/>
              </a:rPr>
              <a:t> accuratamente e </a:t>
            </a:r>
            <a:r>
              <a:rPr lang="it-IT" sz="2600" b="1" dirty="0">
                <a:latin typeface="Bookman Old Style" panose="02050604050505020204" pitchFamily="18" charset="0"/>
              </a:rPr>
              <a:t>decidere</a:t>
            </a:r>
            <a:r>
              <a:rPr lang="it-IT" sz="2600" dirty="0">
                <a:latin typeface="Bookman Old Style" panose="02050604050505020204" pitchFamily="18" charset="0"/>
              </a:rPr>
              <a:t> nell’urgenza.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it-IT" sz="2600" dirty="0">
                <a:latin typeface="Bookman Old Style" panose="02050604050505020204" pitchFamily="18" charset="0"/>
              </a:rPr>
              <a:t>La progettazione non può essere fatta in astratto, ma sui bisogni formativi degli studenti. La lettura dei bisogni è complessa.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it-IT" sz="2600" dirty="0">
                <a:latin typeface="Bookman Old Style" panose="02050604050505020204" pitchFamily="18" charset="0"/>
              </a:rPr>
              <a:t>La meta ultima del nostro insegnare è </a:t>
            </a:r>
            <a:r>
              <a:rPr lang="it-IT" sz="2600" b="1" dirty="0">
                <a:latin typeface="Bookman Old Style" panose="02050604050505020204" pitchFamily="18" charset="0"/>
              </a:rPr>
              <a:t>UN APPRENDIMENTO SIGNIFICATIVO E AUTONOMO </a:t>
            </a:r>
            <a:r>
              <a:rPr lang="it-IT" sz="2600" dirty="0">
                <a:latin typeface="Bookman Old Style" panose="02050604050505020204" pitchFamily="18" charset="0"/>
              </a:rPr>
              <a:t>che coincide con l’obiettivo della competenza chiave «imparare ad imparare» indicata dall’UE.</a:t>
            </a:r>
          </a:p>
        </p:txBody>
      </p:sp>
    </p:spTree>
    <p:extLst>
      <p:ext uri="{BB962C8B-B14F-4D97-AF65-F5344CB8AC3E}">
        <p14:creationId xmlns:p14="http://schemas.microsoft.com/office/powerpoint/2010/main" val="64408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C3735F-4813-470C-BBEB-08AEA220F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409700"/>
          </a:xfrm>
        </p:spPr>
        <p:txBody>
          <a:bodyPr anchor="ctr">
            <a:noAutofit/>
          </a:bodyPr>
          <a:lstStyle/>
          <a:p>
            <a:pPr algn="ctr"/>
            <a:r>
              <a:rPr lang="it-IT" sz="4400" dirty="0">
                <a:latin typeface="Bookman Old Style" panose="02050604050505020204" pitchFamily="18" charset="0"/>
              </a:rPr>
              <a:t>L’ORA DI LEZIONE: alcune considerazioni</a:t>
            </a:r>
            <a:endParaRPr lang="it-IT" sz="4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8DADEF-824D-41B9-A54E-0903B3E9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1750"/>
            <a:ext cx="8596668" cy="346961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it-IT" sz="2400" dirty="0">
                <a:latin typeface="Bookman Old Style" panose="02050604050505020204" pitchFamily="18" charset="0"/>
              </a:rPr>
              <a:t>L’insegnamento è un tridente: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it-IT" sz="2400" dirty="0">
              <a:latin typeface="Bookman Old Style" panose="02050604050505020204" pitchFamily="18" charset="0"/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800" b="1" dirty="0">
                <a:latin typeface="Bookman Old Style" panose="02050604050505020204" pitchFamily="18" charset="0"/>
              </a:rPr>
              <a:t>ISTRUZIONE</a:t>
            </a:r>
            <a:r>
              <a:rPr lang="it-IT" sz="2800" dirty="0">
                <a:latin typeface="Bookman Old Style" panose="02050604050505020204" pitchFamily="18" charset="0"/>
              </a:rPr>
              <a:t>: conoscenze disciplinari;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800" b="1" dirty="0">
                <a:latin typeface="Bookman Old Style" panose="02050604050505020204" pitchFamily="18" charset="0"/>
              </a:rPr>
              <a:t>FORMAZIONE</a:t>
            </a:r>
            <a:r>
              <a:rPr lang="it-IT" sz="2800" dirty="0">
                <a:latin typeface="Bookman Old Style" panose="02050604050505020204" pitchFamily="18" charset="0"/>
              </a:rPr>
              <a:t>: costruzione del sé;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it-IT" sz="2800" b="1" dirty="0">
                <a:latin typeface="Bookman Old Style" panose="02050604050505020204" pitchFamily="18" charset="0"/>
              </a:rPr>
              <a:t>EDUCAZIONE</a:t>
            </a:r>
            <a:r>
              <a:rPr lang="it-IT" sz="2800" dirty="0">
                <a:latin typeface="Bookman Old Style" panose="02050604050505020204" pitchFamily="18" charset="0"/>
              </a:rPr>
              <a:t>: relazione e collaborazione con gli altri.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4993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5D175A-C1D8-4545-AA25-368E1AA0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4604"/>
            <a:ext cx="8596668" cy="886408"/>
          </a:xfrm>
        </p:spPr>
        <p:txBody>
          <a:bodyPr anchor="ctr"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TIPOLOGIE DI LEZIONE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9B5445-A508-473E-A4EC-D0F55C485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8963"/>
            <a:ext cx="10352616" cy="537443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TRASMISSIVA</a:t>
            </a: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: riferimento è il libro; il docente espone contenuti e teorie in successione analoga ai capitoli; la forma logica è espositiva deduttiva. Privilegia il </a:t>
            </a: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SAPERE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INTERATTIVA</a:t>
            </a: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: l’insegnante costruisce la lezione sulle conoscenze pregresse degli studenti, sulle loro convinzioni, sui loro pregiudizi, sulle loro esperienze intellettive (attraverso brainstorming); argomentazioni e </a:t>
            </a:r>
            <a:r>
              <a:rPr lang="it-IT" sz="24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controargomentazioni</a:t>
            </a: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sono il materiale della lezione. L’insegnante guida il ragionamento attraverso l’induzione, partendo dalla loro esperienza anche ingenua. L’Approccio relazionale acquista valore; la verifica è formativa. È privilegiato </a:t>
            </a: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IL SAPER FARE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ESPERIENZIALE</a:t>
            </a:r>
            <a:r>
              <a:rPr lang="it-IT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: organizzazione di laboratori fisici e mentali, lavori di gruppo secondo le regole del cooperative learning.  </a:t>
            </a: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SAPER ESSERE</a:t>
            </a:r>
          </a:p>
        </p:txBody>
      </p:sp>
    </p:spTree>
    <p:extLst>
      <p:ext uri="{BB962C8B-B14F-4D97-AF65-F5344CB8AC3E}">
        <p14:creationId xmlns:p14="http://schemas.microsoft.com/office/powerpoint/2010/main" val="167738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9588BD-D4A9-462B-B609-35DAC8F0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1143000"/>
          </a:xfrm>
        </p:spPr>
        <p:txBody>
          <a:bodyPr anchor="ctr">
            <a:normAutofit/>
          </a:bodyPr>
          <a:lstStyle/>
          <a:p>
            <a:pPr algn="ctr"/>
            <a:r>
              <a:rPr lang="it-IT">
                <a:latin typeface="Bookman Old Style" panose="02050604050505020204" pitchFamily="18" charset="0"/>
              </a:rPr>
              <a:t>MODELLO IBRIDO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DD0187-661A-4FBB-909A-8BA9344F7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485967" cy="439261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1. CONTATTO: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2. SILENZIO D’ATTESA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3. OBIETTIVI E SOMMARIO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4. CONVERSAZIONE ESPLORATIVA (brainstorming)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5. SPIEGAZIONE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(LABORATORIO)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6. RIPASSO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7. VERIFICA</a:t>
            </a:r>
          </a:p>
        </p:txBody>
      </p:sp>
    </p:spTree>
    <p:extLst>
      <p:ext uri="{BB962C8B-B14F-4D97-AF65-F5344CB8AC3E}">
        <p14:creationId xmlns:p14="http://schemas.microsoft.com/office/powerpoint/2010/main" val="28844993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AE27B9D-0F04-458B-A718-F84902C7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7AB6435-428E-44C8-A107-8435183F6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659658D-9AE1-44D3-B002-2BA204AB9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2083C874-CFCD-47ED-9F98-DDB125C9C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605E9946-A240-42E3-B6CD-E6691BF46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315B1B45-25C3-4C58-8EB8-41BCFA02A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87983A9A-7A69-406F-AFEA-AD2AE87E1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FFCBC4EF-C03E-4EED-9E9A-3097DECC0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F56545EE-F94F-4B4C-AA43-9D674566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2FE2A6B2-D45B-484C-BAFD-3F450826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C2132BF-207E-4FB2-B0FE-E6FD0A1D1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6" name="Picture 4" descr="Occhiali sopra un libro">
            <a:extLst>
              <a:ext uri="{FF2B5EF4-FFF2-40B4-BE49-F238E27FC236}">
                <a16:creationId xmlns:a16="http://schemas.microsoft.com/office/drawing/2014/main" id="{61FB5499-A9CA-48B6-B3E7-0D5E315029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l="6411" r="24977" b="-1"/>
          <a:stretch/>
        </p:blipFill>
        <p:spPr>
          <a:xfrm>
            <a:off x="5086350" y="-1"/>
            <a:ext cx="7102474" cy="6858001"/>
          </a:xfrm>
          <a:custGeom>
            <a:avLst/>
            <a:gdLst/>
            <a:ahLst/>
            <a:cxnLst/>
            <a:rect l="l" t="t" r="r" b="b"/>
            <a:pathLst>
              <a:path w="7102474" h="6858001">
                <a:moveTo>
                  <a:pt x="417180" y="0"/>
                </a:moveTo>
                <a:lnTo>
                  <a:pt x="7102474" y="0"/>
                </a:lnTo>
                <a:lnTo>
                  <a:pt x="7102474" y="6858001"/>
                </a:lnTo>
                <a:lnTo>
                  <a:pt x="65002" y="6858001"/>
                </a:lnTo>
                <a:lnTo>
                  <a:pt x="1840421" y="4521201"/>
                </a:lnTo>
                <a:close/>
                <a:moveTo>
                  <a:pt x="0" y="0"/>
                </a:moveTo>
                <a:lnTo>
                  <a:pt x="417180" y="0"/>
                </a:lnTo>
                <a:lnTo>
                  <a:pt x="0" y="447"/>
                </a:lnTo>
                <a:close/>
              </a:path>
            </a:pathLst>
          </a:cu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1F21D57-F7A9-4EB9-947B-E8FD302C4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6" y="114300"/>
            <a:ext cx="5123515" cy="630555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800" dirty="0"/>
              <a:t>COMPITI PER CASA:</a:t>
            </a:r>
            <a:br>
              <a:rPr lang="en-US" sz="4800" dirty="0"/>
            </a:br>
            <a:r>
              <a:rPr lang="en-US" sz="4800" dirty="0"/>
              <a:t>- </a:t>
            </a:r>
            <a:r>
              <a:rPr lang="en-US" sz="4000" dirty="0" err="1">
                <a:solidFill>
                  <a:schemeClr val="tx1"/>
                </a:solidFill>
              </a:rPr>
              <a:t>strutturare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un’ora</a:t>
            </a:r>
            <a:r>
              <a:rPr lang="en-US" sz="4000" dirty="0">
                <a:solidFill>
                  <a:schemeClr val="tx1"/>
                </a:solidFill>
              </a:rPr>
              <a:t> di </a:t>
            </a:r>
            <a:r>
              <a:rPr lang="en-US" sz="4000" dirty="0" err="1">
                <a:solidFill>
                  <a:schemeClr val="tx1"/>
                </a:solidFill>
              </a:rPr>
              <a:t>lezione</a:t>
            </a:r>
            <a:r>
              <a:rPr lang="en-US" sz="4000" dirty="0">
                <a:solidFill>
                  <a:schemeClr val="tx1"/>
                </a:solidFill>
              </a:rPr>
              <a:t> secondo il </a:t>
            </a:r>
            <a:r>
              <a:rPr lang="en-US" sz="4000" dirty="0" err="1">
                <a:solidFill>
                  <a:schemeClr val="tx1"/>
                </a:solidFill>
              </a:rPr>
              <a:t>modello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suggerito</a:t>
            </a:r>
            <a:r>
              <a:rPr lang="en-US" sz="4000" dirty="0">
                <a:solidFill>
                  <a:schemeClr val="tx1"/>
                </a:solidFill>
              </a:rPr>
              <a:t> e </a:t>
            </a:r>
            <a:r>
              <a:rPr lang="en-US" sz="4000" dirty="0" err="1">
                <a:solidFill>
                  <a:schemeClr val="tx1"/>
                </a:solidFill>
              </a:rPr>
              <a:t>proporla</a:t>
            </a:r>
            <a:r>
              <a:rPr lang="en-US" sz="4000" dirty="0">
                <a:solidFill>
                  <a:schemeClr val="tx1"/>
                </a:solidFill>
              </a:rPr>
              <a:t> in </a:t>
            </a:r>
            <a:r>
              <a:rPr lang="en-US" sz="4000" dirty="0" err="1">
                <a:solidFill>
                  <a:schemeClr val="tx1"/>
                </a:solidFill>
              </a:rPr>
              <a:t>classe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4000" dirty="0" err="1">
                <a:solidFill>
                  <a:schemeClr val="tx1"/>
                </a:solidFill>
              </a:rPr>
              <a:t>produrre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osservazioni</a:t>
            </a:r>
            <a:r>
              <a:rPr lang="en-US" sz="4000" dirty="0">
                <a:solidFill>
                  <a:schemeClr val="tx1"/>
                </a:solidFill>
              </a:rPr>
              <a:t>/</a:t>
            </a:r>
            <a:r>
              <a:rPr lang="en-US" sz="4000" dirty="0" err="1">
                <a:solidFill>
                  <a:schemeClr val="tx1"/>
                </a:solidFill>
              </a:rPr>
              <a:t>appunti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scritti</a:t>
            </a:r>
            <a:r>
              <a:rPr lang="en-US" sz="4000" dirty="0">
                <a:solidFill>
                  <a:schemeClr val="tx1"/>
                </a:solidFill>
              </a:rPr>
              <a:t> per </a:t>
            </a:r>
            <a:r>
              <a:rPr lang="en-US" sz="4000" dirty="0" err="1">
                <a:solidFill>
                  <a:schemeClr val="tx1"/>
                </a:solidFill>
              </a:rPr>
              <a:t>parlarne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nel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successivo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incontro</a:t>
            </a:r>
            <a:r>
              <a:rPr lang="en-US" sz="4000" dirty="0">
                <a:solidFill>
                  <a:schemeClr val="tx1"/>
                </a:solidFill>
              </a:rPr>
              <a:t>.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D2D849-17D8-45A4-9FB8-B955CD22B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A0A4A95-757B-4092-A077-CA7C3ADE4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2D2FAE71-B8B1-4745-A59A-A88D3FE48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5">
            <a:extLst>
              <a:ext uri="{FF2B5EF4-FFF2-40B4-BE49-F238E27FC236}">
                <a16:creationId xmlns:a16="http://schemas.microsoft.com/office/drawing/2014/main" id="{E4C67344-C816-4380-85F7-CCFD7F8BA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Isosceles Triangle 24">
            <a:extLst>
              <a:ext uri="{FF2B5EF4-FFF2-40B4-BE49-F238E27FC236}">
                <a16:creationId xmlns:a16="http://schemas.microsoft.com/office/drawing/2014/main" id="{5A0B04CD-E5BD-4922-BE66-2D5B3A0DE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CF4C9BE8-5C78-476D-9042-ECD8BE635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7D6A31B3-BF49-4DB2-8306-DD2E4B889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A903E87B-DD97-4095-B106-3218D6AF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Isosceles Triangle 29">
            <a:extLst>
              <a:ext uri="{FF2B5EF4-FFF2-40B4-BE49-F238E27FC236}">
                <a16:creationId xmlns:a16="http://schemas.microsoft.com/office/drawing/2014/main" id="{954CB26F-45F0-4288-A3B1-32535127B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966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048570-E681-4EC4-8F93-EFE8BBF74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6000" dirty="0">
                <a:latin typeface="Bookman Old Style" panose="02050604050505020204" pitchFamily="18" charset="0"/>
              </a:rPr>
              <a:t>OBIETTIVI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C1F527-34D8-45C9-825E-01C1A8C7A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Far acquisire elementi di psicopedagogia, di didattica e di organizzazione per orientare il docente alla professione;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Promuovere nel docente la consapevolezza di sé attraverso test e strumenti di autovalutazione;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596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3B3A2-3777-4FC4-8E70-71808EB5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BIBLIOGRAFIA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529426-E8A4-4E39-9787-AEF9D0E55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L.Tuffanelli</a:t>
            </a:r>
            <a:r>
              <a:rPr lang="it-IT" dirty="0"/>
              <a:t>, D. </a:t>
            </a:r>
            <a:r>
              <a:rPr lang="it-IT" dirty="0" err="1"/>
              <a:t>Ianes</a:t>
            </a:r>
            <a:r>
              <a:rPr lang="it-IT" dirty="0"/>
              <a:t>, </a:t>
            </a:r>
            <a:r>
              <a:rPr lang="it-IT" i="1" dirty="0"/>
              <a:t>La gestione della classe</a:t>
            </a:r>
            <a:r>
              <a:rPr lang="it-IT" dirty="0"/>
              <a:t>, Erikson;</a:t>
            </a:r>
          </a:p>
          <a:p>
            <a:r>
              <a:rPr lang="it-IT" dirty="0"/>
              <a:t>M.L. </a:t>
            </a:r>
            <a:r>
              <a:rPr lang="it-IT" dirty="0" err="1"/>
              <a:t>Strocchi</a:t>
            </a:r>
            <a:r>
              <a:rPr lang="it-IT" dirty="0"/>
              <a:t>, </a:t>
            </a:r>
            <a:r>
              <a:rPr lang="it-IT" i="1" dirty="0"/>
              <a:t>Promuovere relazioni positive in classe</a:t>
            </a:r>
            <a:r>
              <a:rPr lang="it-IT" dirty="0"/>
              <a:t>, Erikson;</a:t>
            </a:r>
          </a:p>
        </p:txBody>
      </p:sp>
    </p:spTree>
    <p:extLst>
      <p:ext uri="{BB962C8B-B14F-4D97-AF65-F5344CB8AC3E}">
        <p14:creationId xmlns:p14="http://schemas.microsoft.com/office/powerpoint/2010/main" val="4095976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3A04C2-8977-4787-656B-DA5B33164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41918"/>
          </a:xfrm>
        </p:spPr>
        <p:txBody>
          <a:bodyPr>
            <a:normAutofit/>
          </a:bodyPr>
          <a:lstStyle/>
          <a:p>
            <a:pPr algn="ctr"/>
            <a:r>
              <a:rPr lang="it-IT" sz="5400" dirty="0"/>
              <a:t>BRAINSTORMING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A1E3CF-4152-32FD-4BB7-45830CF93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Risultati modulo Google:</a:t>
            </a:r>
          </a:p>
          <a:p>
            <a:r>
              <a:rPr lang="it-IT" dirty="0"/>
              <a:t>La classe è un microcosmo animato da dinamiche alle quali non è sempre facile accedere se non la si frequenta quotidianamente, in continua evoluzione. Ogni studente ha esigenze personali e vissuti differenti. L'opportunità di ogni docente è quella di far emergere queste differenze, condividerle e farle accettare. La sfida quotidiana è quella di creare e mantenere interesse. La difficoltà alle volte è quella di arginare condotte irrispettose e pericolose degli studenti.</a:t>
            </a:r>
          </a:p>
          <a:p>
            <a:r>
              <a:rPr lang="it-IT" dirty="0"/>
              <a:t>La maggiore difficoltà che riscontro è il trovare un metodo didattico omogeneo che dia la possibilità a tutti di esprimersi al meglio in presenza di diversi stili cognitivi</a:t>
            </a:r>
          </a:p>
          <a:p>
            <a:r>
              <a:rPr lang="it-IT" dirty="0"/>
              <a:t>Esplicitare tempi e modalità della lezione prima dell'avvio delle attività (anche le pause); diversificare le attività concedendo spazio al lavoro di gruppo</a:t>
            </a:r>
          </a:p>
          <a:p>
            <a:r>
              <a:rPr lang="it-IT" dirty="0"/>
              <a:t>Al momento nessun problema, il suggerimento che mi sento di dare è di integrare alla spiegazione orale delle slide già preparate a casa in modo da poter monitorare l'attenzione degli alunni e fare in modo che i ragazzi riescano a contestualizzare la spiegazione all'interno della cornice generale della lezione</a:t>
            </a:r>
          </a:p>
          <a:p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39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CAD2B9-838E-4733-B4FB-3407071BB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it-IT" sz="4400" dirty="0">
                <a:latin typeface="Bookman Old Style" panose="02050604050505020204" pitchFamily="18" charset="0"/>
              </a:rPr>
              <a:t>AUTORAPPRESENTAZIONE PROFESSIONALE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725C45-21F9-49D4-9698-F6BEC34B1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altLang="it-IT" sz="18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altLang="it-IT" sz="48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«I mestieri più difficili in assoluto sono in ordine il genitore, l'insegnante, lo psicologo». (Sigmund Freud)</a:t>
            </a:r>
          </a:p>
          <a:p>
            <a:pPr>
              <a:buFont typeface="Wingdings" panose="05000000000000000000" pitchFamily="2" charset="2"/>
              <a:buChar char="v"/>
            </a:pPr>
            <a:endParaRPr lang="it-IT" altLang="it-IT" sz="4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106363" indent="0" eaLnBrk="1" hangingPunct="1">
              <a:spcAft>
                <a:spcPts val="1413"/>
              </a:spcAft>
              <a:buClr>
                <a:srgbClr val="1287C3"/>
              </a:buClr>
              <a:buSzPct val="45000"/>
              <a:buNone/>
              <a:defRPr/>
            </a:pPr>
            <a:endParaRPr lang="it-IT" altLang="it-IT" sz="1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41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DFADBB-B9D8-4147-ACF3-003D15662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0629"/>
            <a:ext cx="8596668" cy="1334277"/>
          </a:xfrm>
        </p:spPr>
        <p:txBody>
          <a:bodyPr anchor="ctr"/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AUTORAPPRESENTAZIONE PROFESSIONALE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28A966-3629-4430-B456-5D052A8E9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1600"/>
            <a:ext cx="8596668" cy="5355771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Char char="v"/>
            </a:pP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L’INSEGNAMENTO</a:t>
            </a: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si colloca nella categoria delle 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professioni d'aiuto;</a:t>
            </a:r>
            <a:endParaRPr lang="it-IT" sz="28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L'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INSEGNANTE </a:t>
            </a: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è impegnato quotidianamente nel compito di cura degli alunni, favorendone la crescita non solo 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cognitiva</a:t>
            </a: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ma anche 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affettiva;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INSEGNARE è motivare </a:t>
            </a: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gli alunni alla scoperta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cercare di soddisfare i 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loro bisogni, </a:t>
            </a:r>
            <a:r>
              <a:rPr lang="it-IT" alt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metterli nelle condizioni di raggiungere</a:t>
            </a:r>
            <a:r>
              <a:rPr lang="it-IT" altLang="it-IT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un apprendimento autonomo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325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BCAA4F-5CC2-43DA-8E79-8A0EBF23F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3935"/>
            <a:ext cx="8596668" cy="1362269"/>
          </a:xfrm>
        </p:spPr>
        <p:txBody>
          <a:bodyPr anchor="ctr">
            <a:normAutofit/>
          </a:bodyPr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AUTORAPPRESENTAZIONE PROFESSIONALE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465455-C772-4155-B697-4B5F18C86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6205"/>
            <a:ext cx="8596668" cy="4455158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È innegabile un senso di disagio della categoria per: </a:t>
            </a:r>
          </a:p>
          <a:p>
            <a:pPr marL="914400" lvl="1" indent="-457200">
              <a:buAutoNum type="alphaLcParenR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perdita di prestigio sociale; modello di istruzione trasmissivo direttivo superato;</a:t>
            </a:r>
          </a:p>
          <a:p>
            <a:pPr marL="914400" lvl="1" indent="-457200">
              <a:buAutoNum type="alphaLcParenR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maggiore fatica a promuovere la motivazione ad apprendere, mantenere la disciplina e stimolare apprendimenti accettabili;</a:t>
            </a:r>
          </a:p>
          <a:p>
            <a:pPr marL="914400" lvl="1" indent="-457200">
              <a:buAutoNum type="alphaLcParenR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gli esiti globalmente negativi degli studenti italiani nelle indagini internazionali.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449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E61D81-26AA-42E0-8C43-DD80B3D3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250302"/>
          </a:xfrm>
        </p:spPr>
        <p:txBody>
          <a:bodyPr anchor="ctr"/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AUTORAPPRESENTAZIONE PROFESSIONALE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ADDF72-8AED-4599-874F-659A691AC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0303"/>
            <a:ext cx="8596668" cy="4791060"/>
          </a:xfrm>
        </p:spPr>
        <p:txBody>
          <a:bodyPr anchor="t">
            <a:normAutofit fontScale="92500"/>
          </a:bodyPr>
          <a:lstStyle/>
          <a:p>
            <a:pPr marL="857250" lvl="2" indent="0">
              <a:buNone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d) Le nuove tecnologie dell’informazione e della comunicazione;</a:t>
            </a:r>
          </a:p>
          <a:p>
            <a:pPr marL="857250" lvl="2" indent="0">
              <a:buNone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e) la trasformazione della famiglia;</a:t>
            </a:r>
          </a:p>
          <a:p>
            <a:pPr marL="857250" lvl="2" indent="0">
              <a:buNone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f) la crisi d’autorità dell’adulto; </a:t>
            </a:r>
          </a:p>
          <a:p>
            <a:pPr marL="1314450" lvl="2" indent="-457200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Tutti questi elementi sono sfide che aumentano i compiti assegnati alla scuola; </a:t>
            </a:r>
          </a:p>
          <a:p>
            <a:pPr marL="1314450" lvl="2" indent="-457200"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Il profilo professionale si dilata e si complica con funzioni non del tutto chiare e non preparate dalla formazione universitaria;</a:t>
            </a:r>
          </a:p>
          <a:p>
            <a:pPr marL="457200" lvl="1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609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58B41-55CE-4ED8-9D31-C82BF8D39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5410"/>
            <a:ext cx="8596668" cy="1278384"/>
          </a:xfrm>
        </p:spPr>
        <p:txBody>
          <a:bodyPr anchor="ctr"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L’AUTOCONTROLLO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36B2AD-4F9F-4A24-98CB-99F280F6E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3794"/>
            <a:ext cx="8596668" cy="526418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Per sintonizzarsi sui bisogni degli studenti è necessario imparare a conoscere: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i modi di apprendere (stili cognitivi) e comunicare degli studenti;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gli interessi e le loro attitudini.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Bisogna conoscere il proprio alunno interno:</a:t>
            </a:r>
          </a:p>
          <a:p>
            <a:pPr lvl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è più insicuro sul piano personale;</a:t>
            </a:r>
          </a:p>
          <a:p>
            <a:pPr lvl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è più instabile sul piano emotivo;</a:t>
            </a:r>
          </a:p>
          <a:p>
            <a:pPr lvl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r>
              <a:rPr lang="it-IT" altLang="it-IT" sz="2600" dirty="0">
                <a:solidFill>
                  <a:schemeClr val="tx1"/>
                </a:solidFill>
                <a:latin typeface="Bookman Old Style" panose="02050604050505020204" pitchFamily="18" charset="0"/>
              </a:rPr>
              <a:t>che è meno disposto ad assecondare le direttive impartite;</a:t>
            </a:r>
          </a:p>
          <a:p>
            <a:pPr eaLnBrk="1" hangingPunct="1">
              <a:spcAft>
                <a:spcPts val="1413"/>
              </a:spcAft>
              <a:buClrTx/>
              <a:buSzPct val="45000"/>
              <a:buFont typeface="Wingdings" panose="05000000000000000000" pitchFamily="2" charset="2"/>
              <a:buChar char="v"/>
            </a:pPr>
            <a:endParaRPr lang="it-IT" altLang="it-IT" sz="2400" dirty="0">
              <a:latin typeface="Bookman Old Style" panose="020506040505050202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34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625</TotalTime>
  <Words>1737</Words>
  <Application>Microsoft Office PowerPoint</Application>
  <PresentationFormat>Widescreen</PresentationFormat>
  <Paragraphs>149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7" baseType="lpstr">
      <vt:lpstr>Arial</vt:lpstr>
      <vt:lpstr>Bookman Old Style</vt:lpstr>
      <vt:lpstr>Liberation Serif</vt:lpstr>
      <vt:lpstr>Trebuchet MS</vt:lpstr>
      <vt:lpstr>Wingdings</vt:lpstr>
      <vt:lpstr>Wingdings 3</vt:lpstr>
      <vt:lpstr>Sfaccettatura</vt:lpstr>
      <vt:lpstr>LA GESTIONE DELLA CLASSE</vt:lpstr>
      <vt:lpstr>SOMMARIO</vt:lpstr>
      <vt:lpstr>OBIETTIVI</vt:lpstr>
      <vt:lpstr>BRAINSTORMING</vt:lpstr>
      <vt:lpstr>AUTORAPPRESENTAZIONE PROFESSIONALE</vt:lpstr>
      <vt:lpstr>AUTORAPPRESENTAZIONE PROFESSIONALE</vt:lpstr>
      <vt:lpstr>AUTORAPPRESENTAZIONE PROFESSIONALE</vt:lpstr>
      <vt:lpstr>AUTORAPPRESENTAZIONE PROFESSIONALE</vt:lpstr>
      <vt:lpstr>L’AUTOCONTROLLO</vt:lpstr>
      <vt:lpstr>L’AUTOCONTROLLO: UNA PROPOSTA</vt:lpstr>
      <vt:lpstr>L’AUTOCONTROLLO: L’AUTOSTIMA</vt:lpstr>
      <vt:lpstr>LABORATORIO: TEST DI AUTOSTIMA</vt:lpstr>
      <vt:lpstr>L’AUTOCONTROLLO: L’AUTOREVOLEZZA</vt:lpstr>
      <vt:lpstr>L’autocontrollo: L’AUTOREVOLEZZA</vt:lpstr>
      <vt:lpstr>GESTIONE DELLACLASSE: IL CLIMA</vt:lpstr>
      <vt:lpstr>GESTIONE DELLA CLASSE: IL CLIMA</vt:lpstr>
      <vt:lpstr>GESTIONE DELLA CLASSE: STILI EDUCATIVI</vt:lpstr>
      <vt:lpstr>Presentazione standard di PowerPoint</vt:lpstr>
      <vt:lpstr>LABORATORIO: STILE ASSERTIVO</vt:lpstr>
      <vt:lpstr>STILE ASSERTIVO</vt:lpstr>
      <vt:lpstr>STILE ASSERTIVO</vt:lpstr>
      <vt:lpstr>GESTIONE DEL CONFLITTO</vt:lpstr>
      <vt:lpstr>IL CASO PROBLEMATICO: cosa può fare l’insegnante per fronteggiare i casi problematici</vt:lpstr>
      <vt:lpstr>LABORATORIO: RIFLESSIONE IN GRUPPO</vt:lpstr>
      <vt:lpstr>L’ORA DI LEZIONE: alcune considerazioni</vt:lpstr>
      <vt:lpstr>L’ORA DI LEZIONE: alcune considerazioni</vt:lpstr>
      <vt:lpstr>TIPOLOGIE DI LEZIONE</vt:lpstr>
      <vt:lpstr>MODELLO IBRIDO</vt:lpstr>
      <vt:lpstr>COMPITI PER CASA: - strutturare un’ora di lezione secondo il modello suggerito e proporla in classe - produrre osservazioni/appunti scritti per parlarne nel successivo incontro. </vt:lpstr>
      <vt:lpstr>BIBLIOGRAFIA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GESTIONE DELLA CLASSE</dc:title>
  <dc:creator>Tiziana Pivotti</dc:creator>
  <cp:lastModifiedBy>vicepreside</cp:lastModifiedBy>
  <cp:revision>2</cp:revision>
  <dcterms:created xsi:type="dcterms:W3CDTF">2021-10-09T06:51:27Z</dcterms:created>
  <dcterms:modified xsi:type="dcterms:W3CDTF">2023-10-12T10:54:48Z</dcterms:modified>
</cp:coreProperties>
</file>